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sldIdLst>
    <p:sldId id="256" r:id="rId3"/>
    <p:sldId id="327" r:id="rId4"/>
    <p:sldId id="353" r:id="rId5"/>
    <p:sldId id="257" r:id="rId6"/>
    <p:sldId id="328" r:id="rId7"/>
    <p:sldId id="329" r:id="rId8"/>
    <p:sldId id="330" r:id="rId9"/>
    <p:sldId id="350" r:id="rId10"/>
    <p:sldId id="349" r:id="rId11"/>
    <p:sldId id="351" r:id="rId12"/>
    <p:sldId id="331" r:id="rId13"/>
    <p:sldId id="332" r:id="rId14"/>
    <p:sldId id="333" r:id="rId15"/>
    <p:sldId id="334" r:id="rId16"/>
    <p:sldId id="335" r:id="rId17"/>
    <p:sldId id="336" r:id="rId18"/>
    <p:sldId id="348" r:id="rId19"/>
    <p:sldId id="258" r:id="rId20"/>
    <p:sldId id="352" r:id="rId21"/>
    <p:sldId id="337" r:id="rId22"/>
    <p:sldId id="260" r:id="rId23"/>
    <p:sldId id="261" r:id="rId24"/>
    <p:sldId id="262" r:id="rId25"/>
    <p:sldId id="263" r:id="rId26"/>
    <p:sldId id="259"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4" r:id="rId47"/>
    <p:sldId id="283" r:id="rId48"/>
    <p:sldId id="285" r:id="rId49"/>
    <p:sldId id="286" r:id="rId50"/>
    <p:sldId id="287" r:id="rId51"/>
    <p:sldId id="288" r:id="rId52"/>
    <p:sldId id="289" r:id="rId53"/>
    <p:sldId id="290" r:id="rId54"/>
    <p:sldId id="291"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 id="316" r:id="rId79"/>
    <p:sldId id="317" r:id="rId80"/>
    <p:sldId id="318" r:id="rId81"/>
    <p:sldId id="319" r:id="rId82"/>
    <p:sldId id="320" r:id="rId83"/>
    <p:sldId id="321" r:id="rId84"/>
    <p:sldId id="322" r:id="rId85"/>
    <p:sldId id="323" r:id="rId86"/>
    <p:sldId id="324" r:id="rId87"/>
    <p:sldId id="338" r:id="rId88"/>
    <p:sldId id="339" r:id="rId89"/>
    <p:sldId id="340" r:id="rId90"/>
    <p:sldId id="342" r:id="rId91"/>
    <p:sldId id="344" r:id="rId92"/>
    <p:sldId id="345" r:id="rId93"/>
    <p:sldId id="346" r:id="rId94"/>
    <p:sldId id="347" r:id="rId95"/>
    <p:sldId id="354"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09D12DE-4F80-B845-4BF5-546F60A851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AF0688-9CB5-DF47-6CBA-C6235D2582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373299-70A7-BBCA-9D53-6EF8DB29661D}"/>
              </a:ext>
            </a:extLst>
          </p:cNvPr>
          <p:cNvSpPr>
            <a:spLocks noGrp="1" noChangeArrowheads="1"/>
          </p:cNvSpPr>
          <p:nvPr>
            <p:ph type="sldNum" sz="quarter" idx="12"/>
          </p:nvPr>
        </p:nvSpPr>
        <p:spPr>
          <a:ln/>
        </p:spPr>
        <p:txBody>
          <a:bodyPr/>
          <a:lstStyle>
            <a:lvl1pPr>
              <a:defRPr/>
            </a:lvl1pPr>
          </a:lstStyle>
          <a:p>
            <a:pPr>
              <a:defRPr/>
            </a:pPr>
            <a:fld id="{96E9EA6F-CDFD-4351-9464-A72ABAF8F052}" type="slidenum">
              <a:rPr lang="ar-SA" altLang="en-US"/>
              <a:pPr>
                <a:defRPr/>
              </a:pPr>
              <a:t>‹#›</a:t>
            </a:fld>
            <a:endParaRPr lang="en-US" altLang="en-US"/>
          </a:p>
        </p:txBody>
      </p:sp>
    </p:spTree>
    <p:extLst>
      <p:ext uri="{BB962C8B-B14F-4D97-AF65-F5344CB8AC3E}">
        <p14:creationId xmlns:p14="http://schemas.microsoft.com/office/powerpoint/2010/main" val="802550030"/>
      </p:ext>
    </p:extLst>
  </p:cSld>
  <p:clrMapOvr>
    <a:masterClrMapping/>
  </p:clrMapOvr>
  <p:transition>
    <p:strip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B1CA5A-04FF-5E7F-85F6-B62B3D4D8A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29F2DF-D6D5-2E33-98A0-BA283F5C01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18893C-13F6-565E-4571-E01E330F3AA1}"/>
              </a:ext>
            </a:extLst>
          </p:cNvPr>
          <p:cNvSpPr>
            <a:spLocks noGrp="1" noChangeArrowheads="1"/>
          </p:cNvSpPr>
          <p:nvPr>
            <p:ph type="sldNum" sz="quarter" idx="12"/>
          </p:nvPr>
        </p:nvSpPr>
        <p:spPr>
          <a:ln/>
        </p:spPr>
        <p:txBody>
          <a:bodyPr/>
          <a:lstStyle>
            <a:lvl1pPr>
              <a:defRPr/>
            </a:lvl1pPr>
          </a:lstStyle>
          <a:p>
            <a:pPr>
              <a:defRPr/>
            </a:pPr>
            <a:fld id="{322C551C-D3F7-4DCD-9023-CA484B545D03}" type="slidenum">
              <a:rPr lang="ar-SA" altLang="en-US"/>
              <a:pPr>
                <a:defRPr/>
              </a:pPr>
              <a:t>‹#›</a:t>
            </a:fld>
            <a:endParaRPr lang="en-US" altLang="en-US"/>
          </a:p>
        </p:txBody>
      </p:sp>
    </p:spTree>
    <p:extLst>
      <p:ext uri="{BB962C8B-B14F-4D97-AF65-F5344CB8AC3E}">
        <p14:creationId xmlns:p14="http://schemas.microsoft.com/office/powerpoint/2010/main" val="625441232"/>
      </p:ext>
    </p:extLst>
  </p:cSld>
  <p:clrMapOvr>
    <a:masterClrMapping/>
  </p:clrMapOvr>
  <p:transition>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0C4B74-81AB-F591-92A6-AED5A4A74F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BF61EB-2C86-7A56-7F1A-83F1813DE2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9E9F85-49BE-F55D-EFA7-16CE5F1485E0}"/>
              </a:ext>
            </a:extLst>
          </p:cNvPr>
          <p:cNvSpPr>
            <a:spLocks noGrp="1" noChangeArrowheads="1"/>
          </p:cNvSpPr>
          <p:nvPr>
            <p:ph type="sldNum" sz="quarter" idx="12"/>
          </p:nvPr>
        </p:nvSpPr>
        <p:spPr>
          <a:ln/>
        </p:spPr>
        <p:txBody>
          <a:bodyPr/>
          <a:lstStyle>
            <a:lvl1pPr>
              <a:defRPr/>
            </a:lvl1pPr>
          </a:lstStyle>
          <a:p>
            <a:pPr>
              <a:defRPr/>
            </a:pPr>
            <a:fld id="{AAA4BD27-9016-41F9-8840-37ED721CD757}" type="slidenum">
              <a:rPr lang="ar-SA" altLang="en-US"/>
              <a:pPr>
                <a:defRPr/>
              </a:pPr>
              <a:t>‹#›</a:t>
            </a:fld>
            <a:endParaRPr lang="en-US" altLang="en-US"/>
          </a:p>
        </p:txBody>
      </p:sp>
    </p:spTree>
    <p:extLst>
      <p:ext uri="{BB962C8B-B14F-4D97-AF65-F5344CB8AC3E}">
        <p14:creationId xmlns:p14="http://schemas.microsoft.com/office/powerpoint/2010/main" val="3547319275"/>
      </p:ext>
    </p:extLst>
  </p:cSld>
  <p:clrMapOvr>
    <a:masterClrMapping/>
  </p:clrMapOvr>
  <p:transition>
    <p:strip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1A95C0-9C57-172F-7804-937FEF249B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99573F-4C7A-5E6A-41B6-352B9A527C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8D875E-CF2D-BBC2-C536-623779CABDFA}"/>
              </a:ext>
            </a:extLst>
          </p:cNvPr>
          <p:cNvSpPr>
            <a:spLocks noGrp="1" noChangeArrowheads="1"/>
          </p:cNvSpPr>
          <p:nvPr>
            <p:ph type="sldNum" sz="quarter" idx="12"/>
          </p:nvPr>
        </p:nvSpPr>
        <p:spPr>
          <a:ln/>
        </p:spPr>
        <p:txBody>
          <a:bodyPr/>
          <a:lstStyle>
            <a:lvl1pPr>
              <a:defRPr/>
            </a:lvl1pPr>
          </a:lstStyle>
          <a:p>
            <a:pPr>
              <a:defRPr/>
            </a:pPr>
            <a:fld id="{54A8A8F8-3D46-4DCA-81D5-734BDCB4490C}" type="slidenum">
              <a:rPr lang="ar-SA" altLang="en-US"/>
              <a:pPr>
                <a:defRPr/>
              </a:pPr>
              <a:t>‹#›</a:t>
            </a:fld>
            <a:endParaRPr lang="en-US" altLang="en-US"/>
          </a:p>
        </p:txBody>
      </p:sp>
    </p:spTree>
    <p:extLst>
      <p:ext uri="{BB962C8B-B14F-4D97-AF65-F5344CB8AC3E}">
        <p14:creationId xmlns:p14="http://schemas.microsoft.com/office/powerpoint/2010/main" val="2103304062"/>
      </p:ext>
    </p:extLst>
  </p:cSld>
  <p:clrMapOvr>
    <a:masterClrMapping/>
  </p:clrMapOvr>
  <p:transition>
    <p:strip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C1D4CF-6D92-0782-9C72-6821BC1D1C6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1465320-101B-E338-8368-F7B07A076A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7A9712F-01A3-6743-BEB9-FBF891F24B92}"/>
              </a:ext>
            </a:extLst>
          </p:cNvPr>
          <p:cNvSpPr>
            <a:spLocks noGrp="1" noChangeArrowheads="1"/>
          </p:cNvSpPr>
          <p:nvPr>
            <p:ph type="sldNum" sz="quarter" idx="12"/>
          </p:nvPr>
        </p:nvSpPr>
        <p:spPr>
          <a:ln/>
        </p:spPr>
        <p:txBody>
          <a:bodyPr/>
          <a:lstStyle>
            <a:lvl1pPr>
              <a:defRPr/>
            </a:lvl1pPr>
          </a:lstStyle>
          <a:p>
            <a:pPr>
              <a:defRPr/>
            </a:pPr>
            <a:fld id="{5428FA5A-CB9F-43F1-88E4-21B4242C982C}" type="slidenum">
              <a:rPr lang="ar-SA" altLang="en-US"/>
              <a:pPr>
                <a:defRPr/>
              </a:pPr>
              <a:t>‹#›</a:t>
            </a:fld>
            <a:endParaRPr lang="en-US" altLang="en-US"/>
          </a:p>
        </p:txBody>
      </p:sp>
    </p:spTree>
    <p:extLst>
      <p:ext uri="{BB962C8B-B14F-4D97-AF65-F5344CB8AC3E}">
        <p14:creationId xmlns:p14="http://schemas.microsoft.com/office/powerpoint/2010/main" val="2108002698"/>
      </p:ext>
    </p:extLst>
  </p:cSld>
  <p:clrMapOvr>
    <a:masterClrMapping/>
  </p:clrMapOvr>
  <p:transition>
    <p:strip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83A71A9-849F-605A-32BA-DB47889F02C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0CC858-5D9F-A1FC-9B36-4A2DA04C30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7FBD63-5C86-D767-8D26-B74A76159C86}"/>
              </a:ext>
            </a:extLst>
          </p:cNvPr>
          <p:cNvSpPr>
            <a:spLocks noGrp="1" noChangeArrowheads="1"/>
          </p:cNvSpPr>
          <p:nvPr>
            <p:ph type="sldNum" sz="quarter" idx="12"/>
          </p:nvPr>
        </p:nvSpPr>
        <p:spPr>
          <a:ln/>
        </p:spPr>
        <p:txBody>
          <a:bodyPr/>
          <a:lstStyle>
            <a:lvl1pPr>
              <a:defRPr/>
            </a:lvl1pPr>
          </a:lstStyle>
          <a:p>
            <a:pPr>
              <a:defRPr/>
            </a:pPr>
            <a:fld id="{36A47B6C-D19D-4B82-B5B1-C6CC6AA8E873}" type="slidenum">
              <a:rPr lang="ar-SA" altLang="en-US"/>
              <a:pPr>
                <a:defRPr/>
              </a:pPr>
              <a:t>‹#›</a:t>
            </a:fld>
            <a:endParaRPr lang="en-US" altLang="en-US"/>
          </a:p>
        </p:txBody>
      </p:sp>
    </p:spTree>
    <p:extLst>
      <p:ext uri="{BB962C8B-B14F-4D97-AF65-F5344CB8AC3E}">
        <p14:creationId xmlns:p14="http://schemas.microsoft.com/office/powerpoint/2010/main" val="3345610132"/>
      </p:ext>
    </p:extLst>
  </p:cSld>
  <p:clrMapOvr>
    <a:masterClrMapping/>
  </p:clrMapOvr>
  <p:transition>
    <p:strip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39DCA5-ACCD-1FB3-0E76-E9EA3CDC0D9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F10FB6D-30CA-783F-FF63-F9B564A84A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57D70D4-6836-9B8D-5E1E-1D358C774BB3}"/>
              </a:ext>
            </a:extLst>
          </p:cNvPr>
          <p:cNvSpPr>
            <a:spLocks noGrp="1" noChangeArrowheads="1"/>
          </p:cNvSpPr>
          <p:nvPr>
            <p:ph type="sldNum" sz="quarter" idx="12"/>
          </p:nvPr>
        </p:nvSpPr>
        <p:spPr>
          <a:ln/>
        </p:spPr>
        <p:txBody>
          <a:bodyPr/>
          <a:lstStyle>
            <a:lvl1pPr>
              <a:defRPr/>
            </a:lvl1pPr>
          </a:lstStyle>
          <a:p>
            <a:pPr>
              <a:defRPr/>
            </a:pPr>
            <a:fld id="{065495CD-0519-4460-9CD8-DE18A8BEB5CD}" type="slidenum">
              <a:rPr lang="ar-SA" altLang="en-US"/>
              <a:pPr>
                <a:defRPr/>
              </a:pPr>
              <a:t>‹#›</a:t>
            </a:fld>
            <a:endParaRPr lang="en-US" altLang="en-US"/>
          </a:p>
        </p:txBody>
      </p:sp>
    </p:spTree>
    <p:extLst>
      <p:ext uri="{BB962C8B-B14F-4D97-AF65-F5344CB8AC3E}">
        <p14:creationId xmlns:p14="http://schemas.microsoft.com/office/powerpoint/2010/main" val="3921602126"/>
      </p:ext>
    </p:extLst>
  </p:cSld>
  <p:clrMapOvr>
    <a:masterClrMapping/>
  </p:clrMapOvr>
  <p:transition>
    <p:strip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8BAF62-3593-D8D9-EBF8-ED6239BCE1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460D9D-8C65-C42B-4516-CF41D5A8DB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05077C-8F09-E3FC-DDF1-73D93027D534}"/>
              </a:ext>
            </a:extLst>
          </p:cNvPr>
          <p:cNvSpPr>
            <a:spLocks noGrp="1" noChangeArrowheads="1"/>
          </p:cNvSpPr>
          <p:nvPr>
            <p:ph type="sldNum" sz="quarter" idx="12"/>
          </p:nvPr>
        </p:nvSpPr>
        <p:spPr>
          <a:ln/>
        </p:spPr>
        <p:txBody>
          <a:bodyPr/>
          <a:lstStyle>
            <a:lvl1pPr>
              <a:defRPr/>
            </a:lvl1pPr>
          </a:lstStyle>
          <a:p>
            <a:pPr>
              <a:defRPr/>
            </a:pPr>
            <a:fld id="{DB2121C7-8FCB-4A8D-A1E1-86D247561A65}" type="slidenum">
              <a:rPr lang="ar-SA" altLang="en-US"/>
              <a:pPr>
                <a:defRPr/>
              </a:pPr>
              <a:t>‹#›</a:t>
            </a:fld>
            <a:endParaRPr lang="en-US" altLang="en-US"/>
          </a:p>
        </p:txBody>
      </p:sp>
    </p:spTree>
    <p:extLst>
      <p:ext uri="{BB962C8B-B14F-4D97-AF65-F5344CB8AC3E}">
        <p14:creationId xmlns:p14="http://schemas.microsoft.com/office/powerpoint/2010/main" val="547476673"/>
      </p:ext>
    </p:extLst>
  </p:cSld>
  <p:clrMapOvr>
    <a:masterClrMapping/>
  </p:clrMapOvr>
  <p:transition>
    <p:strip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6FF543-7787-9689-CF78-C8BA9C1B64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EF47A0-83B7-9296-8247-08DFFC3F90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943BD9-5385-A20A-5358-86624408822A}"/>
              </a:ext>
            </a:extLst>
          </p:cNvPr>
          <p:cNvSpPr>
            <a:spLocks noGrp="1" noChangeArrowheads="1"/>
          </p:cNvSpPr>
          <p:nvPr>
            <p:ph type="sldNum" sz="quarter" idx="12"/>
          </p:nvPr>
        </p:nvSpPr>
        <p:spPr>
          <a:ln/>
        </p:spPr>
        <p:txBody>
          <a:bodyPr/>
          <a:lstStyle>
            <a:lvl1pPr>
              <a:defRPr/>
            </a:lvl1pPr>
          </a:lstStyle>
          <a:p>
            <a:pPr>
              <a:defRPr/>
            </a:pPr>
            <a:fld id="{EDDDC14B-8B56-43E9-883E-84DC062040E1}" type="slidenum">
              <a:rPr lang="ar-SA" altLang="en-US"/>
              <a:pPr>
                <a:defRPr/>
              </a:pPr>
              <a:t>‹#›</a:t>
            </a:fld>
            <a:endParaRPr lang="en-US" altLang="en-US"/>
          </a:p>
        </p:txBody>
      </p:sp>
    </p:spTree>
    <p:extLst>
      <p:ext uri="{BB962C8B-B14F-4D97-AF65-F5344CB8AC3E}">
        <p14:creationId xmlns:p14="http://schemas.microsoft.com/office/powerpoint/2010/main" val="534822265"/>
      </p:ext>
    </p:extLst>
  </p:cSld>
  <p:clrMapOvr>
    <a:masterClrMapping/>
  </p:clrMapOvr>
  <p:transition>
    <p:strip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996114-79CC-C57A-1CEE-804E94BDC2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7EEF91-549B-75A8-6A36-66B6F773DB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B3A116-2FA6-B3C1-7906-22A3C5F56DBE}"/>
              </a:ext>
            </a:extLst>
          </p:cNvPr>
          <p:cNvSpPr>
            <a:spLocks noGrp="1" noChangeArrowheads="1"/>
          </p:cNvSpPr>
          <p:nvPr>
            <p:ph type="sldNum" sz="quarter" idx="12"/>
          </p:nvPr>
        </p:nvSpPr>
        <p:spPr>
          <a:ln/>
        </p:spPr>
        <p:txBody>
          <a:bodyPr/>
          <a:lstStyle>
            <a:lvl1pPr>
              <a:defRPr/>
            </a:lvl1pPr>
          </a:lstStyle>
          <a:p>
            <a:pPr>
              <a:defRPr/>
            </a:pPr>
            <a:fld id="{12FB2C7F-DD08-46CA-9EB3-D410BFA3DD09}" type="slidenum">
              <a:rPr lang="ar-SA" altLang="en-US"/>
              <a:pPr>
                <a:defRPr/>
              </a:pPr>
              <a:t>‹#›</a:t>
            </a:fld>
            <a:endParaRPr lang="en-US" altLang="en-US"/>
          </a:p>
        </p:txBody>
      </p:sp>
    </p:spTree>
    <p:extLst>
      <p:ext uri="{BB962C8B-B14F-4D97-AF65-F5344CB8AC3E}">
        <p14:creationId xmlns:p14="http://schemas.microsoft.com/office/powerpoint/2010/main" val="2741814110"/>
      </p:ext>
    </p:extLst>
  </p:cSld>
  <p:clrMapOvr>
    <a:masterClrMapping/>
  </p:clrMapOvr>
  <p:transition>
    <p:strip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B828FF-B74A-CFA0-FB25-9C46B7D897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6960C1-4482-CAE4-1D11-747923E9EC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7E447C-4004-70B6-C477-B3616E2AD480}"/>
              </a:ext>
            </a:extLst>
          </p:cNvPr>
          <p:cNvSpPr>
            <a:spLocks noGrp="1" noChangeArrowheads="1"/>
          </p:cNvSpPr>
          <p:nvPr>
            <p:ph type="sldNum" sz="quarter" idx="12"/>
          </p:nvPr>
        </p:nvSpPr>
        <p:spPr>
          <a:ln/>
        </p:spPr>
        <p:txBody>
          <a:bodyPr/>
          <a:lstStyle>
            <a:lvl1pPr>
              <a:defRPr/>
            </a:lvl1pPr>
          </a:lstStyle>
          <a:p>
            <a:pPr>
              <a:defRPr/>
            </a:pPr>
            <a:fld id="{99F7F373-08AF-4C27-8997-B444B2F9C399}" type="slidenum">
              <a:rPr lang="ar-SA" altLang="en-US"/>
              <a:pPr>
                <a:defRPr/>
              </a:pPr>
              <a:t>‹#›</a:t>
            </a:fld>
            <a:endParaRPr lang="en-US" altLang="en-US"/>
          </a:p>
        </p:txBody>
      </p:sp>
    </p:spTree>
    <p:extLst>
      <p:ext uri="{BB962C8B-B14F-4D97-AF65-F5344CB8AC3E}">
        <p14:creationId xmlns:p14="http://schemas.microsoft.com/office/powerpoint/2010/main" val="940145280"/>
      </p:ext>
    </p:extLst>
  </p:cSld>
  <p:clrMapOvr>
    <a:masterClrMapping/>
  </p:clrMapOvr>
  <p:transition>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457416-41FC-4124-B129-38DEAAB4EFF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7F2FB4E-0D05-EBD3-B40F-81264E0E695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F240D6-7BAE-F419-B3D2-8636174E7820}"/>
              </a:ext>
            </a:extLst>
          </p:cNvPr>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4DF3005-0EC8-073A-C4A2-167F6D735DC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DC631B2-FA98-A153-0240-1369BB7406FF}"/>
              </a:ext>
            </a:extLst>
          </p:cNvPr>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smtClean="0"/>
            </a:lvl1pPr>
          </a:lstStyle>
          <a:p>
            <a:pPr>
              <a:defRPr/>
            </a:pPr>
            <a:fld id="{2D99568E-95E7-4401-ADA5-1EA2502AB481}" type="slidenum">
              <a:rPr lang="ar-SA" altLang="en-US"/>
              <a:pPr>
                <a:defRPr/>
              </a:pPr>
              <a:t>‹#›</a:t>
            </a:fld>
            <a:endParaRPr lang="en-US" altLang="en-US"/>
          </a:p>
        </p:txBody>
      </p:sp>
    </p:spTree>
    <p:extLst>
      <p:ext uri="{BB962C8B-B14F-4D97-AF65-F5344CB8AC3E}">
        <p14:creationId xmlns:p14="http://schemas.microsoft.com/office/powerpoint/2010/main" val="33607998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strips/>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a.wikipedia.org/wiki/%D8%B1%D9%88%D8%AF%D9%87_%D8%A8%D8%A7%D8%B1%DB%8C%DA%A9" TargetMode="External"/><Relationship Id="rId2" Type="http://schemas.openxmlformats.org/officeDocument/2006/relationships/hyperlink" Target="https://fa.wikipedia.org/wiki/%D8%B1%D9%88%D8%AF%D9%87_%D8%A8%D8%B2%D8%B1%DA%AF" TargetMode="External"/><Relationship Id="rId1" Type="http://schemas.openxmlformats.org/officeDocument/2006/relationships/slideLayout" Target="../slideLayouts/slideLayout2.xml"/><Relationship Id="rId5" Type="http://schemas.openxmlformats.org/officeDocument/2006/relationships/hyperlink" Target="https://fa.wikipedia.org/wiki/%DA%A9%D8%B1%D9%88%D9%86_(%D8%A8%DB%8C%D9%85%D8%A7%D8%B1%DB%8C)" TargetMode="External"/><Relationship Id="rId4" Type="http://schemas.openxmlformats.org/officeDocument/2006/relationships/hyperlink" Target="https://fa.wikipedia.org/wiki/%DA%A9%D9%88%D9%84%DB%8C%D8%AA_%D8%B2%D8%AE%D9%85%DB%8C"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A95D-E7F8-2258-575F-D4B86C6278A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0F25B6F-E9AF-ACD0-58E8-3B2A20B33E3D}"/>
              </a:ext>
            </a:extLst>
          </p:cNvPr>
          <p:cNvSpPr>
            <a:spLocks noGrp="1"/>
          </p:cNvSpPr>
          <p:nvPr>
            <p:ph type="subTitle" idx="1"/>
          </p:nvPr>
        </p:nvSpPr>
        <p:spPr/>
        <p:txBody>
          <a:bodyPr/>
          <a:lstStyle/>
          <a:p>
            <a:endParaRPr lang="en-US"/>
          </a:p>
        </p:txBody>
      </p:sp>
      <p:pic>
        <p:nvPicPr>
          <p:cNvPr id="4" name="Content Placeholder 4">
            <a:extLst>
              <a:ext uri="{FF2B5EF4-FFF2-40B4-BE49-F238E27FC236}">
                <a16:creationId xmlns:a16="http://schemas.microsoft.com/office/drawing/2014/main" id="{5F7A4B2A-F394-04CB-E36F-0147874C1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357" y="1192697"/>
            <a:ext cx="7858539" cy="4505738"/>
          </a:xfrm>
          <a:prstGeom prst="rect">
            <a:avLst/>
          </a:prstGeom>
        </p:spPr>
      </p:pic>
    </p:spTree>
    <p:extLst>
      <p:ext uri="{BB962C8B-B14F-4D97-AF65-F5344CB8AC3E}">
        <p14:creationId xmlns:p14="http://schemas.microsoft.com/office/powerpoint/2010/main" val="9825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5B191-67B0-59C1-D852-6B13658DE005}"/>
              </a:ext>
            </a:extLst>
          </p:cNvPr>
          <p:cNvSpPr>
            <a:spLocks noGrp="1"/>
          </p:cNvSpPr>
          <p:nvPr>
            <p:ph idx="1"/>
          </p:nvPr>
        </p:nvSpPr>
        <p:spPr>
          <a:xfrm>
            <a:off x="1295401" y="1696278"/>
            <a:ext cx="9601196" cy="4179590"/>
          </a:xfrm>
        </p:spPr>
        <p:txBody>
          <a:bodyPr>
            <a:normAutofit/>
          </a:bodyPr>
          <a:lstStyle/>
          <a:p>
            <a:pPr algn="justLow" rtl="1">
              <a:lnSpc>
                <a:spcPct val="150000"/>
              </a:lnSpc>
            </a:pPr>
            <a:r>
              <a:rPr lang="fa-IR" sz="2800" i="0" dirty="0">
                <a:solidFill>
                  <a:srgbClr val="212529"/>
                </a:solidFill>
                <a:effectLst/>
                <a:latin typeface="Vazir"/>
              </a:rPr>
              <a:t>مطالعات مشخص کردند که بی‌ تحرکی با خطر بالای بروز سرطان و مرگ و میر همراه خواهد بود. فعالیت فیزیکی باعث تغییر در سطح بعضی از هورمون‌ها شده و با مصرف بعضی از مواد غذایی از افزایش وزن افراد جلوگیری می‌کند. علاوه بر این شواهد نشان می‌دهد که خطر ایجاد سرطان در کسانی که فعالیت فیزیکی منظمی دارند به وضوح کاهش پیدا می‌کند.</a:t>
            </a:r>
            <a:endParaRPr lang="en-US" sz="2800" dirty="0"/>
          </a:p>
        </p:txBody>
      </p:sp>
    </p:spTree>
    <p:extLst>
      <p:ext uri="{BB962C8B-B14F-4D97-AF65-F5344CB8AC3E}">
        <p14:creationId xmlns:p14="http://schemas.microsoft.com/office/powerpoint/2010/main" val="20764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A055-81C6-3ED5-0BCF-CDFD175C5F1F}"/>
              </a:ext>
            </a:extLst>
          </p:cNvPr>
          <p:cNvSpPr>
            <a:spLocks noGrp="1"/>
          </p:cNvSpPr>
          <p:nvPr>
            <p:ph type="title"/>
          </p:nvPr>
        </p:nvSpPr>
        <p:spPr>
          <a:xfrm>
            <a:off x="838200" y="0"/>
            <a:ext cx="10515600" cy="470453"/>
          </a:xfrm>
        </p:spPr>
        <p:txBody>
          <a:bodyPr>
            <a:normAutofit fontScale="90000"/>
          </a:bodyPr>
          <a:lstStyle/>
          <a:p>
            <a:pPr algn="ctr" rtl="1"/>
            <a:r>
              <a:rPr lang="fa-IR" sz="3200" dirty="0">
                <a:solidFill>
                  <a:srgbClr val="FF0000"/>
                </a:solidFill>
                <a:cs typeface="B Jadid" panose="00000700000000000000" pitchFamily="2" charset="-78"/>
              </a:rPr>
              <a:t>5 سرطان شایع کشور بر اساس گزارشات کشوری</a:t>
            </a:r>
            <a:endParaRPr lang="en-US" sz="3200" dirty="0">
              <a:solidFill>
                <a:srgbClr val="FF0000"/>
              </a:solidFill>
              <a:cs typeface="B Jadid" panose="00000700000000000000" pitchFamily="2" charset="-78"/>
            </a:endParaRPr>
          </a:p>
        </p:txBody>
      </p:sp>
      <p:graphicFrame>
        <p:nvGraphicFramePr>
          <p:cNvPr id="4" name="Content Placeholder 3">
            <a:extLst>
              <a:ext uri="{FF2B5EF4-FFF2-40B4-BE49-F238E27FC236}">
                <a16:creationId xmlns:a16="http://schemas.microsoft.com/office/drawing/2014/main" id="{355A746C-72B6-EFD5-AAB7-A1ECA53F29B1}"/>
              </a:ext>
            </a:extLst>
          </p:cNvPr>
          <p:cNvGraphicFramePr>
            <a:graphicFrameLocks noGrp="1"/>
          </p:cNvGraphicFramePr>
          <p:nvPr>
            <p:ph idx="1"/>
            <p:extLst>
              <p:ext uri="{D42A27DB-BD31-4B8C-83A1-F6EECF244321}">
                <p14:modId xmlns:p14="http://schemas.microsoft.com/office/powerpoint/2010/main" val="200137621"/>
              </p:ext>
            </p:extLst>
          </p:nvPr>
        </p:nvGraphicFramePr>
        <p:xfrm>
          <a:off x="477079" y="470453"/>
          <a:ext cx="11237842" cy="5943603"/>
        </p:xfrm>
        <a:graphic>
          <a:graphicData uri="http://schemas.openxmlformats.org/drawingml/2006/table">
            <a:tbl>
              <a:tblPr rtl="1"/>
              <a:tblGrid>
                <a:gridCol w="1161243">
                  <a:extLst>
                    <a:ext uri="{9D8B030D-6E8A-4147-A177-3AD203B41FA5}">
                      <a16:colId xmlns:a16="http://schemas.microsoft.com/office/drawing/2014/main" val="277403633"/>
                    </a:ext>
                  </a:extLst>
                </a:gridCol>
                <a:gridCol w="1223676">
                  <a:extLst>
                    <a:ext uri="{9D8B030D-6E8A-4147-A177-3AD203B41FA5}">
                      <a16:colId xmlns:a16="http://schemas.microsoft.com/office/drawing/2014/main" val="10853130"/>
                    </a:ext>
                  </a:extLst>
                </a:gridCol>
                <a:gridCol w="1673190">
                  <a:extLst>
                    <a:ext uri="{9D8B030D-6E8A-4147-A177-3AD203B41FA5}">
                      <a16:colId xmlns:a16="http://schemas.microsoft.com/office/drawing/2014/main" val="1244429360"/>
                    </a:ext>
                  </a:extLst>
                </a:gridCol>
                <a:gridCol w="1673189">
                  <a:extLst>
                    <a:ext uri="{9D8B030D-6E8A-4147-A177-3AD203B41FA5}">
                      <a16:colId xmlns:a16="http://schemas.microsoft.com/office/drawing/2014/main" val="2866343514"/>
                    </a:ext>
                  </a:extLst>
                </a:gridCol>
                <a:gridCol w="1798055">
                  <a:extLst>
                    <a:ext uri="{9D8B030D-6E8A-4147-A177-3AD203B41FA5}">
                      <a16:colId xmlns:a16="http://schemas.microsoft.com/office/drawing/2014/main" val="741619087"/>
                    </a:ext>
                  </a:extLst>
                </a:gridCol>
                <a:gridCol w="1885460">
                  <a:extLst>
                    <a:ext uri="{9D8B030D-6E8A-4147-A177-3AD203B41FA5}">
                      <a16:colId xmlns:a16="http://schemas.microsoft.com/office/drawing/2014/main" val="3393735103"/>
                    </a:ext>
                  </a:extLst>
                </a:gridCol>
                <a:gridCol w="1823029">
                  <a:extLst>
                    <a:ext uri="{9D8B030D-6E8A-4147-A177-3AD203B41FA5}">
                      <a16:colId xmlns:a16="http://schemas.microsoft.com/office/drawing/2014/main" val="2665897218"/>
                    </a:ext>
                  </a:extLst>
                </a:gridCol>
              </a:tblGrid>
              <a:tr h="491361">
                <a:tc gridSpan="2">
                  <a:txBody>
                    <a:bodyPr/>
                    <a:lstStyle/>
                    <a:p>
                      <a:pPr algn="ctr" rtl="1" fontAlgn="ctr"/>
                      <a:r>
                        <a:rPr lang="fa-IR" sz="2400" b="0" i="0" u="none" strike="noStrike" dirty="0">
                          <a:solidFill>
                            <a:srgbClr val="000000"/>
                          </a:solidFill>
                          <a:effectLst/>
                          <a:latin typeface="B Zar" panose="00000400000000000000" pitchFamily="2" charset="-78"/>
                          <a:cs typeface="B Zar" panose="00000400000000000000" pitchFamily="2" charset="-78"/>
                        </a:rPr>
                        <a:t>پنج سرطان شایع </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ctr"/>
                      <a:r>
                        <a:rPr lang="en-US" sz="2400" b="1" i="0" u="none" strike="noStrike" dirty="0">
                          <a:solidFill>
                            <a:srgbClr val="000000"/>
                          </a:solidFill>
                          <a:effectLst/>
                          <a:latin typeface="B Zar" panose="00000400000000000000" pitchFamily="2" charset="-78"/>
                          <a:cs typeface="B Zar" panose="00000400000000000000" pitchFamily="2" charset="-78"/>
                        </a:rPr>
                        <a:t>93</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a:solidFill>
                            <a:srgbClr val="000000"/>
                          </a:solidFill>
                          <a:effectLst/>
                          <a:latin typeface="B Zar" panose="00000400000000000000" pitchFamily="2" charset="-78"/>
                          <a:cs typeface="B Zar" panose="00000400000000000000" pitchFamily="2" charset="-78"/>
                        </a:rPr>
                        <a:t>94</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a:solidFill>
                            <a:srgbClr val="000000"/>
                          </a:solidFill>
                          <a:effectLst/>
                          <a:latin typeface="B Zar" panose="00000400000000000000" pitchFamily="2" charset="-78"/>
                          <a:cs typeface="B Zar" panose="00000400000000000000" pitchFamily="2" charset="-78"/>
                        </a:rPr>
                        <a:t>95</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dirty="0">
                          <a:solidFill>
                            <a:srgbClr val="000000"/>
                          </a:solidFill>
                          <a:effectLst/>
                          <a:latin typeface="B Zar" panose="00000400000000000000" pitchFamily="2" charset="-78"/>
                          <a:cs typeface="B Zar" panose="00000400000000000000" pitchFamily="2" charset="-78"/>
                        </a:rPr>
                        <a:t>96</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400" b="1" i="0" u="none" strike="noStrike" dirty="0">
                          <a:solidFill>
                            <a:srgbClr val="000000"/>
                          </a:solidFill>
                          <a:effectLst/>
                          <a:latin typeface="B Zar" panose="00000400000000000000" pitchFamily="2" charset="-78"/>
                          <a:cs typeface="B Zar" panose="00000400000000000000" pitchFamily="2" charset="-78"/>
                        </a:rPr>
                        <a:t>97</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317908"/>
                  </a:ext>
                </a:extLst>
              </a:tr>
              <a:tr h="908707">
                <a:tc rowSpan="2">
                  <a:txBody>
                    <a:bodyPr/>
                    <a:lstStyle/>
                    <a:p>
                      <a:pPr algn="ctr" rtl="1" fontAlgn="ctr"/>
                      <a:r>
                        <a:rPr lang="fa-IR" sz="1800" b="1" i="0" u="none" strike="noStrike" dirty="0">
                          <a:solidFill>
                            <a:srgbClr val="000000"/>
                          </a:solidFill>
                          <a:effectLst/>
                          <a:latin typeface="B Zar" panose="00000400000000000000" pitchFamily="2" charset="-78"/>
                          <a:cs typeface="B Zar" panose="00000400000000000000" pitchFamily="2" charset="-78"/>
                        </a:rPr>
                        <a:t>کل</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800" b="1" i="0" u="none" strike="noStrike" dirty="0">
                          <a:solidFill>
                            <a:srgbClr val="000000"/>
                          </a:solidFill>
                          <a:effectLst/>
                          <a:latin typeface="B Zar" panose="00000400000000000000" pitchFamily="2" charset="-78"/>
                          <a:cs typeface="B Zar" panose="00000400000000000000" pitchFamily="2" charset="-78"/>
                        </a:rPr>
                        <a:t>کشور</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پروستات، پوست (غیرملانوما)، معده و </a:t>
                      </a:r>
                      <a:r>
                        <a:rPr lang="fa-IR" sz="1600" b="1" i="0" u="none" strike="noStrike" dirty="0">
                          <a:solidFill>
                            <a:srgbClr val="FF0000"/>
                          </a:solidFill>
                          <a:effectLst/>
                          <a:latin typeface="B Zar" panose="00000400000000000000" pitchFamily="2" charset="-78"/>
                          <a:cs typeface="B Zar" panose="00000400000000000000" pitchFamily="2" charset="-78"/>
                        </a:rPr>
                        <a:t>کولورکتال</a:t>
                      </a:r>
                      <a:r>
                        <a:rPr lang="fa-IR" sz="2000" b="1" i="0" u="none" strike="noStrike" dirty="0">
                          <a:solidFill>
                            <a:srgbClr val="7030A0"/>
                          </a:solidFill>
                          <a:effectLst/>
                          <a:latin typeface="B Zar" panose="00000400000000000000" pitchFamily="2" charset="-78"/>
                          <a:cs typeface="B Titr" panose="00000700000000000000" pitchFamily="2" charset="-78"/>
                        </a:rPr>
                        <a:t>5</a:t>
                      </a:r>
                      <a:endParaRPr lang="fa-IR" sz="1200" b="1" i="0" u="none" strike="noStrike" dirty="0">
                        <a:solidFill>
                          <a:srgbClr val="7030A0"/>
                        </a:solidFill>
                        <a:effectLst/>
                        <a:latin typeface="B Zar" panose="00000400000000000000" pitchFamily="2" charset="-78"/>
                        <a:cs typeface="B Titr" panose="00000700000000000000" pitchFamily="2" charset="-78"/>
                      </a:endParaRP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پروستات، پوست (غیرملانوما)، معده و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5</a:t>
                      </a:r>
                      <a:endParaRPr lang="fa-IR" sz="1600" b="1" i="0" u="none" strike="noStrike" kern="1200" dirty="0">
                        <a:solidFill>
                          <a:srgbClr val="FF0000"/>
                        </a:solidFill>
                        <a:effectLst/>
                        <a:latin typeface="B Zar" panose="00000400000000000000" pitchFamily="2" charset="-78"/>
                        <a:ea typeface="+mn-ea"/>
                        <a:cs typeface="B Zar" panose="00000400000000000000" pitchFamily="2" charset="-78"/>
                      </a:endParaRP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پروستات،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 ،پوست(غیرملانوما) و معده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پروستات</a:t>
                      </a:r>
                      <a:r>
                        <a:rPr lang="fa-IR" sz="1600" b="1" i="0" u="none" strike="noStrike" kern="1200" dirty="0">
                          <a:solidFill>
                            <a:schemeClr val="tx1"/>
                          </a:solidFill>
                          <a:effectLst/>
                          <a:latin typeface="B Zar" panose="00000400000000000000" pitchFamily="2" charset="-78"/>
                          <a:ea typeface="+mn-ea"/>
                          <a:cs typeface="B Zar" panose="00000400000000000000" pitchFamily="2" charset="-78"/>
                        </a:rPr>
                        <a:t>،</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 پوست (غیرملانوما)و معده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پستان، پروستات،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 پوست (غیرملانوما) و معده </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59065"/>
                  </a:ext>
                </a:extLst>
              </a:tr>
              <a:tr h="908707">
                <a:tc vMerge="1">
                  <a:txBody>
                    <a:bodyPr/>
                    <a:lstStyle/>
                    <a:p>
                      <a:endParaRPr lang="en-US"/>
                    </a:p>
                  </a:txBody>
                  <a:tcPr/>
                </a:tc>
                <a:tc>
                  <a:txBody>
                    <a:bodyPr/>
                    <a:lstStyle/>
                    <a:p>
                      <a:pPr algn="ctr" rtl="1" fontAlgn="ctr"/>
                      <a:r>
                        <a:rPr lang="fa-IR" sz="1800" b="1" i="0" u="none" strike="noStrike" dirty="0">
                          <a:solidFill>
                            <a:srgbClr val="000000"/>
                          </a:solidFill>
                          <a:effectLst/>
                          <a:latin typeface="B Zar" panose="00000400000000000000" pitchFamily="2" charset="-78"/>
                          <a:cs typeface="B Zar" panose="00000400000000000000" pitchFamily="2" charset="-78"/>
                        </a:rPr>
                        <a:t>گیلان</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معده، پروستات،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4</a:t>
                      </a:r>
                      <a:r>
                        <a:rPr lang="fa-IR" sz="1200" b="1" i="0" u="none" strike="noStrike" dirty="0">
                          <a:solidFill>
                            <a:schemeClr val="tx1"/>
                          </a:solidFill>
                          <a:effectLst/>
                          <a:latin typeface="B Zar" panose="00000400000000000000" pitchFamily="2" charset="-78"/>
                          <a:cs typeface="B Zar" panose="00000400000000000000" pitchFamily="2" charset="-78"/>
                        </a:rPr>
                        <a:t> و پوست(غیرملانوما)</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معده، پروستات،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4</a:t>
                      </a:r>
                      <a:r>
                        <a:rPr lang="fa-IR" sz="1200" b="1" i="0" u="none" strike="noStrike" dirty="0">
                          <a:solidFill>
                            <a:schemeClr val="tx1"/>
                          </a:solidFill>
                          <a:effectLst/>
                          <a:latin typeface="B Zar" panose="00000400000000000000" pitchFamily="2" charset="-78"/>
                          <a:cs typeface="B Zar" panose="00000400000000000000" pitchFamily="2" charset="-78"/>
                        </a:rPr>
                        <a:t> و پوست(غیرملانوما)</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معده،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 پروستات و پوست(غیرملانوما)</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پروستات،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 معـــده و پوست (غیرملانوما)</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،پروستات</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،معده و پوست (غیرملانوما)</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84264566"/>
                  </a:ext>
                </a:extLst>
              </a:tr>
              <a:tr h="908707">
                <a:tc rowSpan="2">
                  <a:txBody>
                    <a:bodyPr/>
                    <a:lstStyle/>
                    <a:p>
                      <a:pPr algn="ctr" rtl="1" fontAlgn="ctr"/>
                      <a:r>
                        <a:rPr lang="fa-IR" sz="1800" b="1" i="0" u="none" strike="noStrike">
                          <a:solidFill>
                            <a:srgbClr val="000000"/>
                          </a:solidFill>
                          <a:effectLst/>
                          <a:latin typeface="B Zar" panose="00000400000000000000" pitchFamily="2" charset="-78"/>
                          <a:cs typeface="B Zar" panose="00000400000000000000" pitchFamily="2" charset="-78"/>
                        </a:rPr>
                        <a:t>زن</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800" b="1" i="0" u="none" strike="noStrike" dirty="0">
                          <a:solidFill>
                            <a:srgbClr val="000000"/>
                          </a:solidFill>
                          <a:effectLst/>
                          <a:latin typeface="B Zar" panose="00000400000000000000" pitchFamily="2" charset="-78"/>
                          <a:cs typeface="B Zar" panose="00000400000000000000" pitchFamily="2" charset="-78"/>
                        </a:rPr>
                        <a:t>کشور</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پوست (غیرملانوما)، معده و تیروئید</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پوست (غیرملانوما)، تیروئید و معده  </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تیروئید، پوست (غیرملانوما) و معده </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تیروئید، پوست (غیرملانوما) و معده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تیروئید،</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 پوست (غیرملانوما) و معده </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178532"/>
                  </a:ext>
                </a:extLst>
              </a:tr>
              <a:tr h="908707">
                <a:tc vMerge="1">
                  <a:txBody>
                    <a:bodyPr/>
                    <a:lstStyle/>
                    <a:p>
                      <a:endParaRPr lang="en-US"/>
                    </a:p>
                  </a:txBody>
                  <a:tcPr/>
                </a:tc>
                <a:tc>
                  <a:txBody>
                    <a:bodyPr/>
                    <a:lstStyle/>
                    <a:p>
                      <a:pPr algn="ctr" rtl="1" fontAlgn="ctr"/>
                      <a:r>
                        <a:rPr lang="fa-IR" sz="1800" b="1" i="0" u="none" strike="noStrike" dirty="0">
                          <a:solidFill>
                            <a:srgbClr val="000000"/>
                          </a:solidFill>
                          <a:effectLst/>
                          <a:latin typeface="B Zar" panose="00000400000000000000" pitchFamily="2" charset="-78"/>
                          <a:cs typeface="B Zar" panose="00000400000000000000" pitchFamily="2" charset="-78"/>
                        </a:rPr>
                        <a:t>گیلان</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معده، تیروئید و پوست (غیرملانوما)</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تیروئید، معده ، پوست (غیرملانوما) و ریه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تیروئید،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 معده  و پوست (غیرملانوما)</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تیروئید، معده و پوست (غیرملانوما)</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kern="1200" dirty="0">
                          <a:solidFill>
                            <a:schemeClr val="tx1"/>
                          </a:solidFill>
                          <a:effectLst/>
                          <a:latin typeface="B Zar" panose="00000400000000000000" pitchFamily="2" charset="-78"/>
                          <a:ea typeface="+mn-ea"/>
                          <a:cs typeface="B Zar" panose="00000400000000000000" pitchFamily="2" charset="-78"/>
                        </a:rPr>
                        <a:t>پستان</a:t>
                      </a:r>
                      <a:r>
                        <a:rPr lang="fa-IR" sz="1200" b="1" i="0" u="none" strike="noStrike" dirty="0">
                          <a:solidFill>
                            <a:schemeClr val="tx1"/>
                          </a:solidFill>
                          <a:effectLst/>
                          <a:latin typeface="B Zar" panose="00000400000000000000" pitchFamily="2" charset="-78"/>
                          <a:cs typeface="B Zar" panose="00000400000000000000" pitchFamily="2" charset="-78"/>
                        </a:rPr>
                        <a:t>،تیروئید،</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 پوست (غیرملانوما) و معده </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35643239"/>
                  </a:ext>
                </a:extLst>
              </a:tr>
              <a:tr h="908707">
                <a:tc rowSpan="2">
                  <a:txBody>
                    <a:bodyPr/>
                    <a:lstStyle/>
                    <a:p>
                      <a:pPr algn="ctr" rtl="1" fontAlgn="ctr"/>
                      <a:r>
                        <a:rPr lang="fa-IR" sz="1800" b="1" i="0" u="none" strike="noStrike">
                          <a:solidFill>
                            <a:srgbClr val="000000"/>
                          </a:solidFill>
                          <a:effectLst/>
                          <a:latin typeface="B Zar" panose="00000400000000000000" pitchFamily="2" charset="-78"/>
                          <a:cs typeface="B Zar" panose="00000400000000000000" pitchFamily="2" charset="-78"/>
                        </a:rPr>
                        <a:t>مرد</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800" b="1" i="0" u="none" strike="noStrike" dirty="0">
                          <a:solidFill>
                            <a:srgbClr val="000000"/>
                          </a:solidFill>
                          <a:effectLst/>
                          <a:latin typeface="B Zar" panose="00000400000000000000" pitchFamily="2" charset="-78"/>
                          <a:cs typeface="B Zar" panose="00000400000000000000" pitchFamily="2" charset="-78"/>
                        </a:rPr>
                        <a:t>کشور</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معده، پوست (غیرملانوما)، پروستات،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4</a:t>
                      </a:r>
                      <a:r>
                        <a:rPr lang="fa-IR" sz="1200" b="1" i="0" u="none" strike="noStrike" dirty="0">
                          <a:solidFill>
                            <a:schemeClr val="tx1"/>
                          </a:solidFill>
                          <a:effectLst/>
                          <a:latin typeface="B Zar" panose="00000400000000000000" pitchFamily="2" charset="-78"/>
                          <a:cs typeface="B Zar" panose="00000400000000000000" pitchFamily="2" charset="-78"/>
                        </a:rPr>
                        <a:t> و مثانه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معده، پوست (غیرملانوما)، پروستات،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4</a:t>
                      </a:r>
                      <a:r>
                        <a:rPr lang="fa-IR" sz="1200" b="1" i="0" u="none" strike="noStrike" dirty="0">
                          <a:solidFill>
                            <a:schemeClr val="tx1"/>
                          </a:solidFill>
                          <a:effectLst/>
                          <a:latin typeface="B Zar" panose="00000400000000000000" pitchFamily="2" charset="-78"/>
                          <a:cs typeface="B Zar" panose="00000400000000000000" pitchFamily="2" charset="-78"/>
                        </a:rPr>
                        <a:t> و مثانه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پروستات، پوست (غیرملانوما)،معده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4</a:t>
                      </a:r>
                      <a:r>
                        <a:rPr lang="fa-IR" sz="1200" b="1" i="0" u="none" strike="noStrike" dirty="0">
                          <a:solidFill>
                            <a:schemeClr val="tx1"/>
                          </a:solidFill>
                          <a:effectLst/>
                          <a:latin typeface="B Zar" panose="00000400000000000000" pitchFamily="2" charset="-78"/>
                          <a:cs typeface="B Zar" panose="00000400000000000000" pitchFamily="2" charset="-78"/>
                        </a:rPr>
                        <a:t> و مثانه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پروســــتات، معــــده، پوست (غیرملانوما)،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4</a:t>
                      </a:r>
                      <a:r>
                        <a:rPr lang="fa-IR" sz="1200" b="1" i="0" u="none" strike="noStrike" dirty="0">
                          <a:solidFill>
                            <a:schemeClr val="tx1"/>
                          </a:solidFill>
                          <a:effectLst/>
                          <a:latin typeface="B Zar" panose="00000400000000000000" pitchFamily="2" charset="-78"/>
                          <a:cs typeface="B Zar" panose="00000400000000000000" pitchFamily="2" charset="-78"/>
                        </a:rPr>
                        <a:t> و مثانه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پروستات، پوست (غیرملانوما)، معده،</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4</a:t>
                      </a:r>
                      <a:r>
                        <a:rPr lang="fa-IR" sz="1200" b="1" i="0" u="none" strike="noStrike" dirty="0">
                          <a:solidFill>
                            <a:schemeClr val="tx1"/>
                          </a:solidFill>
                          <a:effectLst/>
                          <a:latin typeface="B Zar" panose="00000400000000000000" pitchFamily="2" charset="-78"/>
                          <a:cs typeface="B Zar" panose="00000400000000000000" pitchFamily="2" charset="-78"/>
                        </a:rPr>
                        <a:t> و مثانه </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2369"/>
                  </a:ext>
                </a:extLst>
              </a:tr>
              <a:tr h="908707">
                <a:tc vMerge="1">
                  <a:txBody>
                    <a:bodyPr/>
                    <a:lstStyle/>
                    <a:p>
                      <a:endParaRPr lang="en-US"/>
                    </a:p>
                  </a:txBody>
                  <a:tcPr/>
                </a:tc>
                <a:tc>
                  <a:txBody>
                    <a:bodyPr/>
                    <a:lstStyle/>
                    <a:p>
                      <a:pPr marL="0" algn="ctr" defTabSz="914400" rtl="1" eaLnBrk="1" fontAlgn="ctr" latinLnBrk="0" hangingPunct="1"/>
                      <a:r>
                        <a:rPr lang="fa-IR" sz="1800" b="1" i="0" u="none" strike="noStrike" kern="1200" dirty="0">
                          <a:solidFill>
                            <a:srgbClr val="000000"/>
                          </a:solidFill>
                          <a:effectLst/>
                          <a:latin typeface="B Zar" panose="00000400000000000000" pitchFamily="2" charset="-78"/>
                          <a:ea typeface="+mn-ea"/>
                          <a:cs typeface="B Zar" panose="00000400000000000000" pitchFamily="2" charset="-78"/>
                        </a:rPr>
                        <a:t>گیلان</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معده،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پروستات، مثانه و پوست (غیرملانوما)</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معده،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پروستات،  پوست (غیرملانوما) و ریه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معده،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2</a:t>
                      </a:r>
                      <a:r>
                        <a:rPr lang="fa-IR" sz="1200" b="1" i="0" u="none" strike="noStrike" dirty="0">
                          <a:solidFill>
                            <a:schemeClr val="tx1"/>
                          </a:solidFill>
                          <a:effectLst/>
                          <a:latin typeface="B Zar" panose="00000400000000000000" pitchFamily="2" charset="-78"/>
                          <a:cs typeface="B Zar" panose="00000400000000000000" pitchFamily="2" charset="-78"/>
                        </a:rPr>
                        <a:t>، پروستات،  پوست (غیرملانوما) و ریه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معده، پروستات،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 مثانه و ریه</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200" b="1" i="0" u="none" strike="noStrike" dirty="0">
                          <a:solidFill>
                            <a:schemeClr val="tx1"/>
                          </a:solidFill>
                          <a:effectLst/>
                          <a:latin typeface="B Zar" panose="00000400000000000000" pitchFamily="2" charset="-78"/>
                          <a:cs typeface="B Zar" panose="00000400000000000000" pitchFamily="2" charset="-78"/>
                        </a:rPr>
                        <a:t>معده ،پروستات ، </a:t>
                      </a:r>
                      <a:r>
                        <a:rPr lang="fa-IR" sz="1600" b="1" i="0" u="none" strike="noStrike" kern="1200" dirty="0">
                          <a:solidFill>
                            <a:srgbClr val="FF0000"/>
                          </a:solidFill>
                          <a:effectLst/>
                          <a:latin typeface="B Zar" panose="00000400000000000000" pitchFamily="2" charset="-78"/>
                          <a:ea typeface="+mn-ea"/>
                          <a:cs typeface="B Zar" panose="00000400000000000000" pitchFamily="2" charset="-78"/>
                        </a:rPr>
                        <a:t>کولورکتال</a:t>
                      </a:r>
                      <a:r>
                        <a:rPr kumimoji="0" lang="fa-IR" sz="2000" b="1" i="0" u="none" strike="noStrike" kern="1200" cap="none" spc="0" normalizeH="0" baseline="0" noProof="0" dirty="0">
                          <a:ln>
                            <a:noFill/>
                          </a:ln>
                          <a:solidFill>
                            <a:srgbClr val="7030A0"/>
                          </a:solidFill>
                          <a:effectLst/>
                          <a:uLnTx/>
                          <a:uFillTx/>
                          <a:latin typeface="B Zar" panose="00000400000000000000" pitchFamily="2" charset="-78"/>
                          <a:ea typeface="+mn-ea"/>
                          <a:cs typeface="B Titr" panose="00000700000000000000" pitchFamily="2" charset="-78"/>
                        </a:rPr>
                        <a:t>3</a:t>
                      </a:r>
                      <a:r>
                        <a:rPr lang="fa-IR" sz="1200" b="1" i="0" u="none" strike="noStrike" dirty="0">
                          <a:solidFill>
                            <a:schemeClr val="tx1"/>
                          </a:solidFill>
                          <a:effectLst/>
                          <a:latin typeface="B Zar" panose="00000400000000000000" pitchFamily="2" charset="-78"/>
                          <a:cs typeface="B Zar" panose="00000400000000000000" pitchFamily="2" charset="-78"/>
                        </a:rPr>
                        <a:t>،مثانه و پوست (غیرملانوما) </a:t>
                      </a:r>
                    </a:p>
                  </a:txBody>
                  <a:tcPr marL="8088" marR="8088" marT="8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809360626"/>
                  </a:ext>
                </a:extLst>
              </a:tr>
            </a:tbl>
          </a:graphicData>
        </a:graphic>
      </p:graphicFrame>
    </p:spTree>
    <p:extLst>
      <p:ext uri="{BB962C8B-B14F-4D97-AF65-F5344CB8AC3E}">
        <p14:creationId xmlns:p14="http://schemas.microsoft.com/office/powerpoint/2010/main" val="196099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83AC51-10FA-4F5C-B296-2C1D57E4ACDC}"/>
              </a:ext>
            </a:extLst>
          </p:cNvPr>
          <p:cNvGraphicFramePr>
            <a:graphicFrameLocks noGrp="1"/>
          </p:cNvGraphicFramePr>
          <p:nvPr>
            <p:extLst>
              <p:ext uri="{D42A27DB-BD31-4B8C-83A1-F6EECF244321}">
                <p14:modId xmlns:p14="http://schemas.microsoft.com/office/powerpoint/2010/main" val="532109289"/>
              </p:ext>
            </p:extLst>
          </p:nvPr>
        </p:nvGraphicFramePr>
        <p:xfrm>
          <a:off x="229384" y="477078"/>
          <a:ext cx="11733231" cy="5866789"/>
        </p:xfrm>
        <a:graphic>
          <a:graphicData uri="http://schemas.openxmlformats.org/drawingml/2006/table">
            <a:tbl>
              <a:tblPr rtl="1"/>
              <a:tblGrid>
                <a:gridCol w="311823">
                  <a:extLst>
                    <a:ext uri="{9D8B030D-6E8A-4147-A177-3AD203B41FA5}">
                      <a16:colId xmlns:a16="http://schemas.microsoft.com/office/drawing/2014/main" val="2560158515"/>
                    </a:ext>
                  </a:extLst>
                </a:gridCol>
                <a:gridCol w="1680383">
                  <a:extLst>
                    <a:ext uri="{9D8B030D-6E8A-4147-A177-3AD203B41FA5}">
                      <a16:colId xmlns:a16="http://schemas.microsoft.com/office/drawing/2014/main" val="1247499225"/>
                    </a:ext>
                  </a:extLst>
                </a:gridCol>
                <a:gridCol w="311823">
                  <a:extLst>
                    <a:ext uri="{9D8B030D-6E8A-4147-A177-3AD203B41FA5}">
                      <a16:colId xmlns:a16="http://schemas.microsoft.com/office/drawing/2014/main" val="112251074"/>
                    </a:ext>
                  </a:extLst>
                </a:gridCol>
                <a:gridCol w="322218">
                  <a:extLst>
                    <a:ext uri="{9D8B030D-6E8A-4147-A177-3AD203B41FA5}">
                      <a16:colId xmlns:a16="http://schemas.microsoft.com/office/drawing/2014/main" val="2539803894"/>
                    </a:ext>
                  </a:extLst>
                </a:gridCol>
                <a:gridCol w="1126030">
                  <a:extLst>
                    <a:ext uri="{9D8B030D-6E8A-4147-A177-3AD203B41FA5}">
                      <a16:colId xmlns:a16="http://schemas.microsoft.com/office/drawing/2014/main" val="230090201"/>
                    </a:ext>
                  </a:extLst>
                </a:gridCol>
                <a:gridCol w="327415">
                  <a:extLst>
                    <a:ext uri="{9D8B030D-6E8A-4147-A177-3AD203B41FA5}">
                      <a16:colId xmlns:a16="http://schemas.microsoft.com/office/drawing/2014/main" val="224428793"/>
                    </a:ext>
                  </a:extLst>
                </a:gridCol>
                <a:gridCol w="306626">
                  <a:extLst>
                    <a:ext uri="{9D8B030D-6E8A-4147-A177-3AD203B41FA5}">
                      <a16:colId xmlns:a16="http://schemas.microsoft.com/office/drawing/2014/main" val="2951070977"/>
                    </a:ext>
                  </a:extLst>
                </a:gridCol>
                <a:gridCol w="1056735">
                  <a:extLst>
                    <a:ext uri="{9D8B030D-6E8A-4147-A177-3AD203B41FA5}">
                      <a16:colId xmlns:a16="http://schemas.microsoft.com/office/drawing/2014/main" val="2071972905"/>
                    </a:ext>
                  </a:extLst>
                </a:gridCol>
                <a:gridCol w="317022">
                  <a:extLst>
                    <a:ext uri="{9D8B030D-6E8A-4147-A177-3AD203B41FA5}">
                      <a16:colId xmlns:a16="http://schemas.microsoft.com/office/drawing/2014/main" val="1715497949"/>
                    </a:ext>
                  </a:extLst>
                </a:gridCol>
                <a:gridCol w="363794">
                  <a:extLst>
                    <a:ext uri="{9D8B030D-6E8A-4147-A177-3AD203B41FA5}">
                      <a16:colId xmlns:a16="http://schemas.microsoft.com/office/drawing/2014/main" val="3520545459"/>
                    </a:ext>
                  </a:extLst>
                </a:gridCol>
                <a:gridCol w="1143353">
                  <a:extLst>
                    <a:ext uri="{9D8B030D-6E8A-4147-A177-3AD203B41FA5}">
                      <a16:colId xmlns:a16="http://schemas.microsoft.com/office/drawing/2014/main" val="3756158366"/>
                    </a:ext>
                  </a:extLst>
                </a:gridCol>
                <a:gridCol w="265050">
                  <a:extLst>
                    <a:ext uri="{9D8B030D-6E8A-4147-A177-3AD203B41FA5}">
                      <a16:colId xmlns:a16="http://schemas.microsoft.com/office/drawing/2014/main" val="1000698600"/>
                    </a:ext>
                  </a:extLst>
                </a:gridCol>
                <a:gridCol w="337808">
                  <a:extLst>
                    <a:ext uri="{9D8B030D-6E8A-4147-A177-3AD203B41FA5}">
                      <a16:colId xmlns:a16="http://schemas.microsoft.com/office/drawing/2014/main" val="1477272529"/>
                    </a:ext>
                  </a:extLst>
                </a:gridCol>
                <a:gridCol w="1342575">
                  <a:extLst>
                    <a:ext uri="{9D8B030D-6E8A-4147-A177-3AD203B41FA5}">
                      <a16:colId xmlns:a16="http://schemas.microsoft.com/office/drawing/2014/main" val="3609867739"/>
                    </a:ext>
                  </a:extLst>
                </a:gridCol>
                <a:gridCol w="296233">
                  <a:extLst>
                    <a:ext uri="{9D8B030D-6E8A-4147-A177-3AD203B41FA5}">
                      <a16:colId xmlns:a16="http://schemas.microsoft.com/office/drawing/2014/main" val="1019016524"/>
                    </a:ext>
                  </a:extLst>
                </a:gridCol>
                <a:gridCol w="322218">
                  <a:extLst>
                    <a:ext uri="{9D8B030D-6E8A-4147-A177-3AD203B41FA5}">
                      <a16:colId xmlns:a16="http://schemas.microsoft.com/office/drawing/2014/main" val="3540348422"/>
                    </a:ext>
                  </a:extLst>
                </a:gridCol>
                <a:gridCol w="1273280">
                  <a:extLst>
                    <a:ext uri="{9D8B030D-6E8A-4147-A177-3AD203B41FA5}">
                      <a16:colId xmlns:a16="http://schemas.microsoft.com/office/drawing/2014/main" val="3110345006"/>
                    </a:ext>
                  </a:extLst>
                </a:gridCol>
                <a:gridCol w="296233">
                  <a:extLst>
                    <a:ext uri="{9D8B030D-6E8A-4147-A177-3AD203B41FA5}">
                      <a16:colId xmlns:a16="http://schemas.microsoft.com/office/drawing/2014/main" val="2144250376"/>
                    </a:ext>
                  </a:extLst>
                </a:gridCol>
                <a:gridCol w="332612">
                  <a:extLst>
                    <a:ext uri="{9D8B030D-6E8A-4147-A177-3AD203B41FA5}">
                      <a16:colId xmlns:a16="http://schemas.microsoft.com/office/drawing/2014/main" val="2652805298"/>
                    </a:ext>
                  </a:extLst>
                </a:gridCol>
              </a:tblGrid>
              <a:tr h="268803">
                <a:tc rowSpan="3">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رتبه</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8">
                  <a:txBody>
                    <a:bodyPr/>
                    <a:lstStyle/>
                    <a:p>
                      <a:pPr algn="ctr" rtl="1" fontAlgn="ctr"/>
                      <a:r>
                        <a:rPr lang="fa-IR" sz="1050" b="1" i="0" u="none" strike="noStrike" dirty="0">
                          <a:solidFill>
                            <a:srgbClr val="000000"/>
                          </a:solidFill>
                          <a:effectLst/>
                          <a:latin typeface="B Titr" panose="00000700000000000000" pitchFamily="2" charset="-78"/>
                          <a:cs typeface="B Titr" panose="00000700000000000000" pitchFamily="2" charset="-78"/>
                        </a:rPr>
                        <a:t>سال مرگ </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9080652"/>
                  </a:ext>
                </a:extLst>
              </a:tr>
              <a:tr h="288003">
                <a:tc vMerge="1">
                  <a:txBody>
                    <a:bodyPr/>
                    <a:lstStyle/>
                    <a:p>
                      <a:endParaRPr lang="en-US"/>
                    </a:p>
                  </a:txBody>
                  <a:tcPr/>
                </a:tc>
                <a:tc gridSpan="3">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سال 1395</a:t>
                      </a:r>
                    </a:p>
                  </a:txBody>
                  <a:tcPr marL="4310" marR="4310" marT="4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سال 1396</a:t>
                      </a:r>
                    </a:p>
                  </a:txBody>
                  <a:tcPr marL="4310" marR="4310" marT="4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سال 1397</a:t>
                      </a:r>
                    </a:p>
                  </a:txBody>
                  <a:tcPr marL="4310" marR="4310" marT="4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سال 1398</a:t>
                      </a:r>
                    </a:p>
                  </a:txBody>
                  <a:tcPr marL="4310" marR="4310" marT="4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سال 1399</a:t>
                      </a:r>
                    </a:p>
                  </a:txBody>
                  <a:tcPr marL="4310" marR="4310" marT="4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سال 1400</a:t>
                      </a:r>
                    </a:p>
                  </a:txBody>
                  <a:tcPr marL="4310" marR="4310" marT="4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953120"/>
                  </a:ext>
                </a:extLst>
              </a:tr>
              <a:tr h="224004">
                <a:tc vMerge="1">
                  <a:txBody>
                    <a:bodyPr/>
                    <a:lstStyle/>
                    <a:p>
                      <a:endParaRPr lang="en-US"/>
                    </a:p>
                  </a:txBody>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تعداد</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درصد</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تعداد</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درصد</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تعداد</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درصد</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تعداد</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درصد</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تعداد</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درصد</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تعداد</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درصد</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8427724"/>
                  </a:ext>
                </a:extLst>
              </a:tr>
              <a:tr h="547816">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قلبي و عروقي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7769</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53/25</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قلبي و عروقي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7591</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52/15</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قلبي و عروقي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7524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50/54</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قلبي و عروقي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8207</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47/37</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قلبي و عروقي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8346</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46/77</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قلبي و عروقي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9178</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44/68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993440886"/>
                  </a:ext>
                </a:extLst>
              </a:tr>
              <a:tr h="368516">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2</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سرطان ها و تومورها</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2282</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15/64</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سرطان ها و تومورها</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2318</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15/92</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سرطان ها و تومورها</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2333</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15/67</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سرطان ها و تومورها</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2510</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14/49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عفوني و انگلي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2400</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13/45</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عفوني و انگلي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3528</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17/18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48621152"/>
                  </a:ext>
                </a:extLst>
              </a:tr>
              <a:tr h="537605">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3</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غدد، تغذيه و متابوليک</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1034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7/09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غدد، تغذيه و متابوليک</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1052</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7/23</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غدد، تغذيه و متابوليک</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1098</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7/38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تنفسي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1334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7/70</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سرطان ها و تومورها</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2397</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13/43</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سرطان ها و تومورها</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2647</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12/89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767895968"/>
                  </a:ext>
                </a:extLst>
              </a:tr>
              <a:tr h="532806">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4</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غير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716</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4/91</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تنفسي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841</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5/78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تنفسي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952</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6/39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عفوني و انگلي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1165</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6/72</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غدد، تغذيه و متابوليک</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1321</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7/40</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غدد، تغذيه و متابوليک</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1359</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6/62</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613873059"/>
                  </a:ext>
                </a:extLst>
              </a:tr>
              <a:tr h="460804">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5</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تنفسي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533</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3/65</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غير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814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5/59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غير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745</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5/00</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غدد، تغذيه و متابوليک</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1165</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6/72</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تنفسي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1010</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5/66</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غير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933</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4/54</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521653651"/>
                  </a:ext>
                </a:extLst>
              </a:tr>
              <a:tr h="505607">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6</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ادراري و تناسلي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522</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3/58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ادراري و تناسلي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384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2/64</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گوارش</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431</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2/90</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غير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743</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4/29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غير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662</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3/71</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تنفسي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918</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4/47</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443390641"/>
                  </a:ext>
                </a:extLst>
              </a:tr>
              <a:tr h="550408">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7</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سيستم عصبي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340</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2/33</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a:solidFill>
                            <a:srgbClr val="000000"/>
                          </a:solidFill>
                          <a:effectLst/>
                          <a:latin typeface="B Titr" panose="00000700000000000000" pitchFamily="2" charset="-78"/>
                          <a:cs typeface="B Titr" panose="00000700000000000000" pitchFamily="2" charset="-78"/>
                        </a:rPr>
                        <a:t>بيماري هاي سيستم عصبي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348</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2/39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ادراري و تناسلي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428</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2/87</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گوارش</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414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2/39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سيستم عصبي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390</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2/19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سيستم عصبي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373</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1/82</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15579463"/>
                  </a:ext>
                </a:extLst>
              </a:tr>
              <a:tr h="480005">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گوارش</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285</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1/95</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a:solidFill>
                            <a:srgbClr val="000000"/>
                          </a:solidFill>
                          <a:effectLst/>
                          <a:latin typeface="B Titr" panose="00000700000000000000" pitchFamily="2" charset="-78"/>
                          <a:cs typeface="B Titr" panose="00000700000000000000" pitchFamily="2" charset="-78"/>
                        </a:rPr>
                        <a:t>بيماري هاي دستگاه گوارش</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346</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2/38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سيستم عصبي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384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2/58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سيستم عصبي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377</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2/18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گوارش</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354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1/98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گوارش</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371</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1/81</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865396533"/>
                  </a:ext>
                </a:extLst>
              </a:tr>
              <a:tr h="537605">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دوران حول تولد</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173</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1/19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196</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1/35</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210</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1/41</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ادراري و تناسلي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342</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1/97</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236</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1/32</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338</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1/65</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471492749"/>
                  </a:ext>
                </a:extLst>
              </a:tr>
              <a:tr h="564807">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10</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عفوني و انگلي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164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1/12</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دوران حول تولد</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137</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0/94</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دوران حول تولد</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159</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1/07</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حوادث عمدي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246</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1/42</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ادراري و تناسلي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211</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Titr" panose="00000700000000000000" pitchFamily="2" charset="-78"/>
                        </a:rPr>
                        <a:t>1/18</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بيماري هاي دستگاه ادراري و تناسلي</a:t>
                      </a:r>
                    </a:p>
                  </a:txBody>
                  <a:tcPr marL="4310" marR="4310" marT="43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264</a:t>
                      </a:r>
                    </a:p>
                  </a:txBody>
                  <a:tcPr marL="4310" marR="4310" marT="43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Titr" panose="00000700000000000000" pitchFamily="2" charset="-78"/>
                        </a:rPr>
                        <a:t>1/29</a:t>
                      </a:r>
                    </a:p>
                  </a:txBody>
                  <a:tcPr marL="4310" marR="4310" marT="43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4011046499"/>
                  </a:ext>
                </a:extLst>
              </a:tr>
            </a:tbl>
          </a:graphicData>
        </a:graphic>
      </p:graphicFrame>
      <p:sp>
        <p:nvSpPr>
          <p:cNvPr id="3" name="Rectangle 2">
            <a:extLst>
              <a:ext uri="{FF2B5EF4-FFF2-40B4-BE49-F238E27FC236}">
                <a16:creationId xmlns:a16="http://schemas.microsoft.com/office/drawing/2014/main" id="{ECB6BD41-16DA-467A-A579-A2F728D9EE8E}"/>
              </a:ext>
            </a:extLst>
          </p:cNvPr>
          <p:cNvSpPr/>
          <p:nvPr/>
        </p:nvSpPr>
        <p:spPr>
          <a:xfrm>
            <a:off x="1470991" y="0"/>
            <a:ext cx="8971721"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FF0000"/>
                </a:solidFill>
                <a:effectLst/>
                <a:uLnTx/>
                <a:uFillTx/>
                <a:latin typeface="Calibri" panose="020F0502020204030204"/>
                <a:ea typeface="+mn-ea"/>
                <a:cs typeface="B Titr" panose="00000700000000000000" pitchFamily="2" charset="-78"/>
              </a:rPr>
              <a:t>مقایسه 10  علت اول  مرگ گروه های کلی   در کل جمعیت استان گیلان طی سالهای 95 تا1400</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30841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1CEDD7-F6B2-46E3-B750-A15E8087D42A}"/>
              </a:ext>
            </a:extLst>
          </p:cNvPr>
          <p:cNvGraphicFramePr>
            <a:graphicFrameLocks noGrp="1"/>
          </p:cNvGraphicFramePr>
          <p:nvPr>
            <p:extLst>
              <p:ext uri="{D42A27DB-BD31-4B8C-83A1-F6EECF244321}">
                <p14:modId xmlns:p14="http://schemas.microsoft.com/office/powerpoint/2010/main" val="2601403494"/>
              </p:ext>
            </p:extLst>
          </p:nvPr>
        </p:nvGraphicFramePr>
        <p:xfrm>
          <a:off x="395995" y="387608"/>
          <a:ext cx="11400010" cy="6419093"/>
        </p:xfrm>
        <a:graphic>
          <a:graphicData uri="http://schemas.openxmlformats.org/drawingml/2006/table">
            <a:tbl>
              <a:tblPr rtl="1"/>
              <a:tblGrid>
                <a:gridCol w="305948">
                  <a:extLst>
                    <a:ext uri="{9D8B030D-6E8A-4147-A177-3AD203B41FA5}">
                      <a16:colId xmlns:a16="http://schemas.microsoft.com/office/drawing/2014/main" val="30465202"/>
                    </a:ext>
                  </a:extLst>
                </a:gridCol>
                <a:gridCol w="1448874">
                  <a:extLst>
                    <a:ext uri="{9D8B030D-6E8A-4147-A177-3AD203B41FA5}">
                      <a16:colId xmlns:a16="http://schemas.microsoft.com/office/drawing/2014/main" val="3776811401"/>
                    </a:ext>
                  </a:extLst>
                </a:gridCol>
                <a:gridCol w="541418">
                  <a:extLst>
                    <a:ext uri="{9D8B030D-6E8A-4147-A177-3AD203B41FA5}">
                      <a16:colId xmlns:a16="http://schemas.microsoft.com/office/drawing/2014/main" val="2502410769"/>
                    </a:ext>
                  </a:extLst>
                </a:gridCol>
                <a:gridCol w="484498">
                  <a:extLst>
                    <a:ext uri="{9D8B030D-6E8A-4147-A177-3AD203B41FA5}">
                      <a16:colId xmlns:a16="http://schemas.microsoft.com/office/drawing/2014/main" val="2421183074"/>
                    </a:ext>
                  </a:extLst>
                </a:gridCol>
                <a:gridCol w="900851">
                  <a:extLst>
                    <a:ext uri="{9D8B030D-6E8A-4147-A177-3AD203B41FA5}">
                      <a16:colId xmlns:a16="http://schemas.microsoft.com/office/drawing/2014/main" val="1045914767"/>
                    </a:ext>
                  </a:extLst>
                </a:gridCol>
                <a:gridCol w="321248">
                  <a:extLst>
                    <a:ext uri="{9D8B030D-6E8A-4147-A177-3AD203B41FA5}">
                      <a16:colId xmlns:a16="http://schemas.microsoft.com/office/drawing/2014/main" val="605853066"/>
                    </a:ext>
                  </a:extLst>
                </a:gridCol>
                <a:gridCol w="300848">
                  <a:extLst>
                    <a:ext uri="{9D8B030D-6E8A-4147-A177-3AD203B41FA5}">
                      <a16:colId xmlns:a16="http://schemas.microsoft.com/office/drawing/2014/main" val="2104350774"/>
                    </a:ext>
                  </a:extLst>
                </a:gridCol>
                <a:gridCol w="1036829">
                  <a:extLst>
                    <a:ext uri="{9D8B030D-6E8A-4147-A177-3AD203B41FA5}">
                      <a16:colId xmlns:a16="http://schemas.microsoft.com/office/drawing/2014/main" val="2151826747"/>
                    </a:ext>
                  </a:extLst>
                </a:gridCol>
                <a:gridCol w="311049">
                  <a:extLst>
                    <a:ext uri="{9D8B030D-6E8A-4147-A177-3AD203B41FA5}">
                      <a16:colId xmlns:a16="http://schemas.microsoft.com/office/drawing/2014/main" val="3176428420"/>
                    </a:ext>
                  </a:extLst>
                </a:gridCol>
                <a:gridCol w="305948">
                  <a:extLst>
                    <a:ext uri="{9D8B030D-6E8A-4147-A177-3AD203B41FA5}">
                      <a16:colId xmlns:a16="http://schemas.microsoft.com/office/drawing/2014/main" val="2531345139"/>
                    </a:ext>
                  </a:extLst>
                </a:gridCol>
                <a:gridCol w="1121817">
                  <a:extLst>
                    <a:ext uri="{9D8B030D-6E8A-4147-A177-3AD203B41FA5}">
                      <a16:colId xmlns:a16="http://schemas.microsoft.com/office/drawing/2014/main" val="83815455"/>
                    </a:ext>
                  </a:extLst>
                </a:gridCol>
                <a:gridCol w="260057">
                  <a:extLst>
                    <a:ext uri="{9D8B030D-6E8A-4147-A177-3AD203B41FA5}">
                      <a16:colId xmlns:a16="http://schemas.microsoft.com/office/drawing/2014/main" val="3163541185"/>
                    </a:ext>
                  </a:extLst>
                </a:gridCol>
                <a:gridCol w="295751">
                  <a:extLst>
                    <a:ext uri="{9D8B030D-6E8A-4147-A177-3AD203B41FA5}">
                      <a16:colId xmlns:a16="http://schemas.microsoft.com/office/drawing/2014/main" val="1160028571"/>
                    </a:ext>
                  </a:extLst>
                </a:gridCol>
                <a:gridCol w="1317282">
                  <a:extLst>
                    <a:ext uri="{9D8B030D-6E8A-4147-A177-3AD203B41FA5}">
                      <a16:colId xmlns:a16="http://schemas.microsoft.com/office/drawing/2014/main" val="2620549058"/>
                    </a:ext>
                  </a:extLst>
                </a:gridCol>
                <a:gridCol w="290651">
                  <a:extLst>
                    <a:ext uri="{9D8B030D-6E8A-4147-A177-3AD203B41FA5}">
                      <a16:colId xmlns:a16="http://schemas.microsoft.com/office/drawing/2014/main" val="245135877"/>
                    </a:ext>
                  </a:extLst>
                </a:gridCol>
                <a:gridCol w="316148">
                  <a:extLst>
                    <a:ext uri="{9D8B030D-6E8A-4147-A177-3AD203B41FA5}">
                      <a16:colId xmlns:a16="http://schemas.microsoft.com/office/drawing/2014/main" val="2348000681"/>
                    </a:ext>
                  </a:extLst>
                </a:gridCol>
                <a:gridCol w="1249294">
                  <a:extLst>
                    <a:ext uri="{9D8B030D-6E8A-4147-A177-3AD203B41FA5}">
                      <a16:colId xmlns:a16="http://schemas.microsoft.com/office/drawing/2014/main" val="1985017825"/>
                    </a:ext>
                  </a:extLst>
                </a:gridCol>
                <a:gridCol w="290651">
                  <a:extLst>
                    <a:ext uri="{9D8B030D-6E8A-4147-A177-3AD203B41FA5}">
                      <a16:colId xmlns:a16="http://schemas.microsoft.com/office/drawing/2014/main" val="1326018937"/>
                    </a:ext>
                  </a:extLst>
                </a:gridCol>
                <a:gridCol w="300848">
                  <a:extLst>
                    <a:ext uri="{9D8B030D-6E8A-4147-A177-3AD203B41FA5}">
                      <a16:colId xmlns:a16="http://schemas.microsoft.com/office/drawing/2014/main" val="3984833725"/>
                    </a:ext>
                  </a:extLst>
                </a:gridCol>
              </a:tblGrid>
              <a:tr h="142394">
                <a:tc rowSpan="3">
                  <a:txBody>
                    <a:bodyPr/>
                    <a:lstStyle/>
                    <a:p>
                      <a:pPr algn="ctr" rtl="1" fontAlgn="ctr"/>
                      <a:r>
                        <a:rPr lang="fa-IR" sz="800" b="1" i="0" u="none" strike="noStrike" dirty="0">
                          <a:solidFill>
                            <a:srgbClr val="000000"/>
                          </a:solidFill>
                          <a:effectLst/>
                          <a:latin typeface="B Titr" panose="00000700000000000000" pitchFamily="2" charset="-78"/>
                          <a:cs typeface="B Titr" panose="00000700000000000000" pitchFamily="2" charset="-78"/>
                        </a:rPr>
                        <a:t>رتبه</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8">
                  <a:txBody>
                    <a:bodyPr/>
                    <a:lstStyle/>
                    <a:p>
                      <a:pPr algn="ctr" rtl="1" fontAlgn="ctr"/>
                      <a:r>
                        <a:rPr lang="fa-IR" sz="1000" b="1" i="0" u="none" strike="noStrike" dirty="0">
                          <a:solidFill>
                            <a:srgbClr val="000000"/>
                          </a:solidFill>
                          <a:effectLst/>
                          <a:latin typeface="B Titr" panose="00000700000000000000" pitchFamily="2" charset="-78"/>
                          <a:cs typeface="B Titr" panose="00000700000000000000" pitchFamily="2" charset="-78"/>
                        </a:rPr>
                        <a:t>سال مرگ </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2527528"/>
                  </a:ext>
                </a:extLst>
              </a:tr>
              <a:tr h="136135">
                <a:tc vMerge="1">
                  <a:txBody>
                    <a:bodyPr/>
                    <a:lstStyle/>
                    <a:p>
                      <a:endParaRPr lang="en-US"/>
                    </a:p>
                  </a:txBody>
                  <a:tcPr/>
                </a:tc>
                <a:tc gridSpan="3">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سال 1395</a:t>
                      </a:r>
                    </a:p>
                  </a:txBody>
                  <a:tcPr marL="2395" marR="2395" marT="2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سال 1396</a:t>
                      </a:r>
                    </a:p>
                  </a:txBody>
                  <a:tcPr marL="2395" marR="2395" marT="2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سال 1397</a:t>
                      </a:r>
                    </a:p>
                  </a:txBody>
                  <a:tcPr marL="2395" marR="2395" marT="2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سال 1398</a:t>
                      </a:r>
                    </a:p>
                  </a:txBody>
                  <a:tcPr marL="2395" marR="2395" marT="2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سال 1399</a:t>
                      </a:r>
                    </a:p>
                  </a:txBody>
                  <a:tcPr marL="2395" marR="2395" marT="2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سال 1400</a:t>
                      </a:r>
                    </a:p>
                  </a:txBody>
                  <a:tcPr marL="2395" marR="2395" marT="23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6773747"/>
                  </a:ext>
                </a:extLst>
              </a:tr>
              <a:tr h="126844">
                <a:tc vMerge="1">
                  <a:txBody>
                    <a:bodyPr/>
                    <a:lstStyle/>
                    <a:p>
                      <a:endParaRPr lang="en-US"/>
                    </a:p>
                  </a:txBody>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تعداد</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درصد</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تعداد</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درصد</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تعداد</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درصد</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تعداد</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درصد</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تعداد</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درصد</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علت مرگ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a:solidFill>
                            <a:srgbClr val="000000"/>
                          </a:solidFill>
                          <a:effectLst/>
                          <a:latin typeface="B Titr" panose="00000700000000000000" pitchFamily="2" charset="-78"/>
                          <a:cs typeface="B Titr" panose="00000700000000000000" pitchFamily="2" charset="-78"/>
                        </a:rPr>
                        <a:t>تعداد</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900" b="1" i="0" u="none" strike="noStrike" dirty="0">
                          <a:solidFill>
                            <a:srgbClr val="000000"/>
                          </a:solidFill>
                          <a:effectLst/>
                          <a:latin typeface="B Titr" panose="00000700000000000000" pitchFamily="2" charset="-78"/>
                          <a:cs typeface="B Titr" panose="00000700000000000000" pitchFamily="2" charset="-78"/>
                        </a:rPr>
                        <a:t>درصد</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42188501"/>
                  </a:ext>
                </a:extLst>
              </a:tr>
              <a:tr h="172439">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سکته قلبي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3289</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22/54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سکته قلبي</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3355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23/05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سکته قلبي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dirty="0">
                          <a:solidFill>
                            <a:srgbClr val="000000"/>
                          </a:solidFill>
                          <a:effectLst/>
                          <a:latin typeface="B Titr" panose="00000700000000000000" pitchFamily="2" charset="-78"/>
                          <a:cs typeface="B Zar" panose="00000400000000000000" pitchFamily="2" charset="-78"/>
                        </a:rPr>
                        <a:t>2967</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19/93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سکته قلبي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3569</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20/60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سکته قلبی</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4211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23/56</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سکته قلبي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4444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21/64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633071291"/>
                  </a:ext>
                </a:extLst>
              </a:tr>
              <a:tr h="172439">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سکته مغزي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1579</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10/82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سکته مغزي</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1735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11/92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ساير بيماري هاي قلبي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2211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14/85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ساير بيماري هاي قلبي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1809</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10/44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کووید 19(قطعی و مشکوک)</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2323</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12/99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کووید 19(قطعی و مشکوک)</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3414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16/62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21506337"/>
                  </a:ext>
                </a:extLst>
              </a:tr>
              <a:tr h="136135">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ساير بيماري هاي قلبي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1295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8/88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ساير بيماري هاي قلبي</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1594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10/95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سکته مغزي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1624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10/91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سکته مغزي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1724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9/95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سکته مغزی</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1635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9/15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سکته مغزي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1874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9/12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96818709"/>
                  </a:ext>
                </a:extLst>
              </a:tr>
              <a:tr h="251850">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بيماري هاي قلبي ناشي از فشار خون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1046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7/17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ديابت</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870</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5/98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ديابت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1014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6/81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کووید 19(قطعی و مشکوک)</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1076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6/21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ديابت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1224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6/85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ساير بيماري هاي قلبي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1498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7/29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434952096"/>
                  </a:ext>
                </a:extLst>
              </a:tr>
              <a:tr h="251245">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ديابت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827</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5/67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بيماري هاي قلبي ناشي از فشار خون</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546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3/75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حوادث ترافیکی</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482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3/24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ديابت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1063</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6/14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ساير بيماري هاي قلبي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1041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5/82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ديابت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1281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6/24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697640107"/>
                  </a:ext>
                </a:extLst>
              </a:tr>
              <a:tr h="251245">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6</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حوادث ترافیکی</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445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3/05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حوادث ترافیکی</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507</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3/48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سرطان معده</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384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2/58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بيماري هاي قلبي ناشي از فشار خون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590</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3/41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بيماري هاي قلبي ناشي از فشار خون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997</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5/58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بيماري هاي قلبي ناشي از فشار خون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912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4/44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85027419"/>
                  </a:ext>
                </a:extLst>
              </a:tr>
              <a:tr h="375646">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سرطان معده</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US" sz="800" b="1" i="0" u="none" strike="noStrike" dirty="0">
                          <a:solidFill>
                            <a:srgbClr val="000000"/>
                          </a:solidFill>
                          <a:effectLst/>
                          <a:latin typeface="B Titr" panose="00000700000000000000" pitchFamily="2" charset="-78"/>
                          <a:cs typeface="B Zar" panose="00000400000000000000" pitchFamily="2" charset="-78"/>
                        </a:rPr>
                        <a:t>375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2/57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سرطان معده</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386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2/65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بيماري هاي قلبي ناشي از فشار خون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335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2/25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ساير بيماري هاي دستگاه تنفسي که نام آنها در اين فهرست ثبت نمي شود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482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2/78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سرطان معده</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399</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2/23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حوادث ترافیکی</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388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1/89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796270693"/>
                  </a:ext>
                </a:extLst>
              </a:tr>
              <a:tr h="251245">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بيماري هاي قلبي و کليوي ناشي از فشار خون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244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1/67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نارسايي کليه (نارسايي حاد و مزمن)</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276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1/90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نارسايي کليه (نارسايي حاد و مزمن)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312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2/10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حوادث ترافیکی</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399</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2/30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حوادث ترافیکی</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391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2/19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t"/>
                      <a:r>
                        <a:rPr lang="fa-IR" sz="800" b="1" i="0" u="none" strike="noStrike" dirty="0">
                          <a:solidFill>
                            <a:srgbClr val="7030A0"/>
                          </a:solidFill>
                          <a:effectLst/>
                          <a:latin typeface="B Titr" panose="00000700000000000000" pitchFamily="2" charset="-78"/>
                          <a:cs typeface="B Zar" panose="00000400000000000000" pitchFamily="2" charset="-78"/>
                        </a:rPr>
                        <a:t>سرطان معده</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370</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1/80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648403254"/>
                  </a:ext>
                </a:extLst>
              </a:tr>
              <a:tr h="375646">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سرطان ريه و برنش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240</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1/65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سرطان ريه و برنش</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264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1/81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ساير بيماري هاي دستگاه تنفسي که نام آنها در اين فهرست ثبت نمي شود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311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dirty="0">
                          <a:solidFill>
                            <a:srgbClr val="000000"/>
                          </a:solidFill>
                          <a:effectLst/>
                          <a:latin typeface="B Titr" panose="00000700000000000000" pitchFamily="2" charset="-78"/>
                          <a:cs typeface="B Zar" panose="00000400000000000000" pitchFamily="2" charset="-78"/>
                        </a:rPr>
                        <a:t>2/09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سرطان معده</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376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2/17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پنومونی</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378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2/11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ساير بيماري هاي دستگاه تنفسي که نام آنها در اين فهرست ثبت نمي شود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338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1/65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981449593"/>
                  </a:ext>
                </a:extLst>
              </a:tr>
              <a:tr h="389338">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نارسايي کليه (نارسايي حاد و مزمن)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205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1/41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t"/>
                      <a:r>
                        <a:rPr lang="fa-IR" sz="700" b="1" i="0" u="none" strike="noStrike" dirty="0">
                          <a:solidFill>
                            <a:srgbClr val="000000"/>
                          </a:solidFill>
                          <a:effectLst/>
                          <a:latin typeface="B Titr" panose="00000700000000000000" pitchFamily="2" charset="-78"/>
                          <a:cs typeface="B Zar" panose="00000400000000000000" pitchFamily="2" charset="-78"/>
                        </a:rPr>
                        <a:t>ساير بيماري هاي دستگاه تنفسي که نام آنها در اين فهرست ثبت نمي شود</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256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1/76</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ساير بيماري هاي دستگاه گوارش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294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1/97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t"/>
                      <a:r>
                        <a:rPr lang="fa-IR" sz="800" b="1" i="0" u="none" strike="noStrike">
                          <a:solidFill>
                            <a:srgbClr val="000000"/>
                          </a:solidFill>
                          <a:effectLst/>
                          <a:latin typeface="B Titr" panose="00000700000000000000" pitchFamily="2" charset="-78"/>
                          <a:cs typeface="B Zar" panose="00000400000000000000" pitchFamily="2" charset="-78"/>
                        </a:rPr>
                        <a:t>پنوموني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327</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1/89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t"/>
                      <a:r>
                        <a:rPr lang="fa-IR" sz="700" b="1" i="0" u="none" strike="noStrike" dirty="0">
                          <a:solidFill>
                            <a:srgbClr val="000000"/>
                          </a:solidFill>
                          <a:effectLst/>
                          <a:latin typeface="B Titr" panose="00000700000000000000" pitchFamily="2" charset="-78"/>
                          <a:cs typeface="B Zar" panose="00000400000000000000" pitchFamily="2" charset="-78"/>
                        </a:rPr>
                        <a:t>ساير بيماري هاي دستگاه تنفسي که نام آنها در اين فهرست ثبت نمي شود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320</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1/79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t"/>
                      <a:r>
                        <a:rPr lang="fa-IR" sz="800" b="1" i="0" u="none" strike="noStrike" dirty="0">
                          <a:solidFill>
                            <a:srgbClr val="000000"/>
                          </a:solidFill>
                          <a:effectLst/>
                          <a:latin typeface="B Titr" panose="00000700000000000000" pitchFamily="2" charset="-78"/>
                          <a:cs typeface="B Zar" panose="00000400000000000000" pitchFamily="2" charset="-78"/>
                        </a:rPr>
                        <a:t>پنوموني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325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1/58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218214620"/>
                  </a:ext>
                </a:extLst>
              </a:tr>
              <a:tr h="251245">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سندروم نفريتيک حاد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204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1/40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ساير بيماري هاي دستگاه گوارش</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243</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1/67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ريه و برنش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264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1/77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ريه و برنش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272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1/57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آلزایمرها</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232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1/30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ريه و برنش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262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1/28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684580237"/>
                  </a:ext>
                </a:extLst>
              </a:tr>
              <a:tr h="254120">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کولون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196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1/34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پنوموني</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216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1/48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پنوموني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238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1/60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ساير بيماري هاي دستگاه گوارش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272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1/57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ریه و برنش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231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1/29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کولون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267</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1/30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149852384"/>
                  </a:ext>
                </a:extLst>
              </a:tr>
              <a:tr h="254120">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ساير بيماري هاي دستگاه گوارش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196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1/34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کولون</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202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1/39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کولون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213</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1/43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نارسايي کليه (نارسايي حاد و مزمن)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256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1/48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کولون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224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1/25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پستان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217</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1/06</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263743640"/>
                  </a:ext>
                </a:extLst>
              </a:tr>
              <a:tr h="290423">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ساير علائم وحالات بد تعريف شده و مبهم</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188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1/29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بيماريهاي مزمن ريه و برنش ( قلبي_ ريوي)</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182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1/25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بيماريهاي مزمن ريه و برنش ( قلبي_ ريوي)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198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1/33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بيماريهاي مزمن ريه و برنش ( قلبي_ ريوي)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243</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1/40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ساير بيماري هاي دستگاه گوارش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206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1/15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نارسايي کليه (نارسايي حاد و مزمن)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213</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274453077"/>
                  </a:ext>
                </a:extLst>
              </a:tr>
              <a:tr h="251245">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سيستم عصبي مرکزي و مننژ</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171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1/17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آلزايمرها</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164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1/13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آلزايمرها</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194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1/30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ساير بيماري هاي عروقي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232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1/34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پستان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170</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0/95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برخورد اجسام پرتابه و ساقط شده با فرد</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211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61873892"/>
                  </a:ext>
                </a:extLst>
              </a:tr>
              <a:tr h="500046">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16</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ساير بيماريهاي سيستم عصبي که نام آنها در اين فهرست نيامده است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171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1/17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ساير بيماري هاي غدد ، اختلالات تغذيه اي و متابوليک که نام آنها در اين فهرست ذکر</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154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1/06</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پستان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182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dirty="0">
                          <a:solidFill>
                            <a:srgbClr val="000000"/>
                          </a:solidFill>
                          <a:effectLst/>
                          <a:latin typeface="B Titr" panose="00000700000000000000" pitchFamily="2" charset="-78"/>
                          <a:cs typeface="B Zar" panose="00000400000000000000" pitchFamily="2" charset="-78"/>
                        </a:rPr>
                        <a:t>1/22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کولون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212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1/22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پروستات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160</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0/90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ساير بيماري هاي دستگاه گوارش</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197</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0/96</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869664015"/>
                  </a:ext>
                </a:extLst>
              </a:tr>
              <a:tr h="375646">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پروستات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153</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بيماري هاي قلبي و کليوي ناشي از فشار خون</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149</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سيستم عصبي مرکزي و مننژ</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168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dirty="0">
                          <a:solidFill>
                            <a:srgbClr val="000000"/>
                          </a:solidFill>
                          <a:effectLst/>
                          <a:latin typeface="B Titr" panose="00000700000000000000" pitchFamily="2" charset="-78"/>
                          <a:cs typeface="B Zar" panose="00000400000000000000" pitchFamily="2" charset="-78"/>
                        </a:rPr>
                        <a:t>1/13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آلزايمرها</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182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سيستم عصبي مرکزي و مننژ</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159</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0/89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آلزايمرها</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187</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0/91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730314858"/>
                  </a:ext>
                </a:extLst>
              </a:tr>
              <a:tr h="508240">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18</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كهولت بدون زوال عقل</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138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0/95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ساير بيماريهاي سيستم عصبي که نام آنها در اين فهرست نيامده است</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148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ساير بيماري هاي عروقي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165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1/11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پروستات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178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بيماري هاي قلبي و کليوي ناشي از فشار خون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150</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0/84</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مشکوک به قتل</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176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0/86</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4166400505"/>
                  </a:ext>
                </a:extLst>
              </a:tr>
              <a:tr h="375646">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19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کبد و سيستم صفراوي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133</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0/91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پروستات</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148</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ساير بيماريهاي سيستم عصبي که نام آنها در اين فهرست نيامده است</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156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1/05</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كهولت بدون زوال عقل</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176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1/02</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نارسايي کليه (نارسايي حاد و مزمن)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145</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0/81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سيستم عصبي مرکزي و مننژ</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171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0/83</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898915438"/>
                  </a:ext>
                </a:extLst>
              </a:tr>
              <a:tr h="297229">
                <a:tc>
                  <a:txBody>
                    <a:bodyPr/>
                    <a:lstStyle/>
                    <a:p>
                      <a:pPr algn="ctr" rtl="0" fontAlgn="ctr"/>
                      <a:r>
                        <a:rPr lang="en-US" sz="800" b="0" i="0" u="none" strike="noStrike">
                          <a:solidFill>
                            <a:srgbClr val="000000"/>
                          </a:solidFill>
                          <a:effectLst/>
                          <a:latin typeface="B Titr" panose="00000700000000000000" pitchFamily="2" charset="-78"/>
                          <a:cs typeface="B Titr" panose="00000700000000000000" pitchFamily="2" charset="-78"/>
                        </a:rPr>
                        <a:t>20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آلزايمرها</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131</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0/90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سيستم عصبي مرکزي و مننژ</a:t>
                      </a:r>
                    </a:p>
                  </a:txBody>
                  <a:tcPr marL="2395" marR="2395" marT="2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146</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1/00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سرطان کبد و سيستم صفراوي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130</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rtl="0" fontAlgn="t"/>
                      <a:r>
                        <a:rPr lang="en-US" sz="800" b="1" i="0" u="none" strike="noStrike">
                          <a:solidFill>
                            <a:srgbClr val="000000"/>
                          </a:solidFill>
                          <a:effectLst/>
                          <a:latin typeface="B Titr" panose="00000700000000000000" pitchFamily="2" charset="-78"/>
                          <a:cs typeface="B Zar" panose="00000400000000000000" pitchFamily="2" charset="-78"/>
                        </a:rPr>
                        <a:t>0/87</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800" b="1" i="0" u="none" strike="noStrike">
                          <a:solidFill>
                            <a:srgbClr val="000000"/>
                          </a:solidFill>
                          <a:effectLst/>
                          <a:latin typeface="B Titr" panose="00000700000000000000" pitchFamily="2" charset="-78"/>
                          <a:cs typeface="B Zar" panose="00000400000000000000" pitchFamily="2" charset="-78"/>
                        </a:rPr>
                        <a:t>سرطان پستان</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173</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800" b="1" i="0" u="none" strike="noStrike">
                          <a:solidFill>
                            <a:srgbClr val="000000"/>
                          </a:solidFill>
                          <a:effectLst/>
                          <a:latin typeface="B Titr" panose="00000700000000000000" pitchFamily="2" charset="-78"/>
                          <a:cs typeface="B Zar" panose="00000400000000000000" pitchFamily="2" charset="-78"/>
                        </a:rPr>
                        <a:t>1/00</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بيماريهاي مزمن ريه و برنش ( قلبي_ ريوي)</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144</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0/81</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1" fontAlgn="ctr"/>
                      <a:r>
                        <a:rPr lang="fa-IR" sz="800" b="1" i="0" u="none" strike="noStrike" dirty="0">
                          <a:solidFill>
                            <a:srgbClr val="000000"/>
                          </a:solidFill>
                          <a:effectLst/>
                          <a:latin typeface="B Titr" panose="00000700000000000000" pitchFamily="2" charset="-78"/>
                          <a:cs typeface="B Zar" panose="00000400000000000000" pitchFamily="2" charset="-78"/>
                        </a:rPr>
                        <a:t>كهولت بدون زوال عقل</a:t>
                      </a:r>
                    </a:p>
                  </a:txBody>
                  <a:tcPr marL="2395" marR="2395" marT="23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162</a:t>
                      </a:r>
                    </a:p>
                  </a:txBody>
                  <a:tcPr marL="2395" marR="2395" marT="2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ctr" rtl="0" fontAlgn="ctr"/>
                      <a:r>
                        <a:rPr lang="en-US" sz="800" b="1" i="0" u="none" strike="noStrike" dirty="0">
                          <a:solidFill>
                            <a:srgbClr val="000000"/>
                          </a:solidFill>
                          <a:effectLst/>
                          <a:latin typeface="B Titr" panose="00000700000000000000" pitchFamily="2" charset="-78"/>
                          <a:cs typeface="B Zar" panose="00000400000000000000" pitchFamily="2" charset="-78"/>
                        </a:rPr>
                        <a:t>0/79</a:t>
                      </a:r>
                    </a:p>
                  </a:txBody>
                  <a:tcPr marL="2395" marR="2395" marT="23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416080262"/>
                  </a:ext>
                </a:extLst>
              </a:tr>
            </a:tbl>
          </a:graphicData>
        </a:graphic>
      </p:graphicFrame>
      <p:sp>
        <p:nvSpPr>
          <p:cNvPr id="3" name="Rectangle 2">
            <a:extLst>
              <a:ext uri="{FF2B5EF4-FFF2-40B4-BE49-F238E27FC236}">
                <a16:creationId xmlns:a16="http://schemas.microsoft.com/office/drawing/2014/main" id="{ED07081F-9734-4EEF-ADAE-42B614DE6F6C}"/>
              </a:ext>
            </a:extLst>
          </p:cNvPr>
          <p:cNvSpPr/>
          <p:nvPr/>
        </p:nvSpPr>
        <p:spPr>
          <a:xfrm>
            <a:off x="1881810" y="79831"/>
            <a:ext cx="8653668"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b="0" i="0" u="none" strike="noStrike" kern="1200" cap="none" spc="0" normalizeH="0" baseline="0" noProof="0" dirty="0">
                <a:ln>
                  <a:noFill/>
                </a:ln>
                <a:solidFill>
                  <a:srgbClr val="FF0000"/>
                </a:solidFill>
                <a:effectLst/>
                <a:uLnTx/>
                <a:uFillTx/>
                <a:latin typeface="Calibri" panose="020F0502020204030204"/>
                <a:ea typeface="+mn-ea"/>
                <a:cs typeface="B Titr" panose="00000700000000000000" pitchFamily="2" charset="-78"/>
              </a:rPr>
              <a:t>مقایسه 20 علت اول مرگ  در کل جمعیت   استان گیلان طی سالهای 95 تا1400</a:t>
            </a:r>
            <a:endParaRPr kumimoji="0" lang="en-US" b="0" i="0" u="none" strike="noStrike" kern="1200" cap="none" spc="0" normalizeH="0" baseline="0" noProof="0" dirty="0">
              <a:ln>
                <a:noFill/>
              </a:ln>
              <a:solidFill>
                <a:srgbClr val="FF0000"/>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9076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5D2695-85A5-4104-B5A8-8B02D10B8A09}"/>
              </a:ext>
            </a:extLst>
          </p:cNvPr>
          <p:cNvSpPr/>
          <p:nvPr/>
        </p:nvSpPr>
        <p:spPr>
          <a:xfrm>
            <a:off x="595460" y="870518"/>
            <a:ext cx="10586301" cy="1574149"/>
          </a:xfrm>
          <a:prstGeom prst="rect">
            <a:avLst/>
          </a:prstGeom>
        </p:spPr>
        <p:txBody>
          <a:bodyPr wrap="square">
            <a:spAutoFit/>
          </a:bodyPr>
          <a:lstStyle/>
          <a:p>
            <a:pPr marL="0" marR="0" lvl="0" indent="0" algn="justLow" defTabSz="914400" rtl="1" eaLnBrk="1" fontAlgn="auto" latinLnBrk="0" hangingPunct="1">
              <a:lnSpc>
                <a:spcPct val="107000"/>
              </a:lnSpc>
              <a:spcBef>
                <a:spcPts val="0"/>
              </a:spcBef>
              <a:spcAft>
                <a:spcPts val="750"/>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Arial" panose="020B0604020202020204" pitchFamily="34" charset="0"/>
              </a:rPr>
              <a:t> </a:t>
            </a:r>
            <a:r>
              <a:rPr kumimoji="0" lang="ar-SA"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گـزارش وضعیـت مـرگ ومیـر ناشـی از بیماریهـای غیر واگیر استان گیلان  کــه از سامانه  ثبــت  و طبقه بندی علل مــرگ ومیراســتخراج شــده اســت نشان می دهد بر اساس اطلاعات سال 1400 در استان ،  احتمال مرگ یک فرد 30 ساله  در اثر هر یک از چهار بیماری غیرواگیر مهم قبل از رسیدن به 70 سالگی، حدود 24/15 درصد است. خطر مرگ زودرس ناشی از این بیماریها  در مردان (  </a:t>
            </a:r>
            <a:r>
              <a:rPr kumimoji="0" lang="fa-IR"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18/2</a:t>
            </a:r>
            <a:r>
              <a:rPr kumimoji="0" lang="ar-SA"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 درصد) بیشتر از زنان (   </a:t>
            </a:r>
            <a:r>
              <a:rPr kumimoji="0" lang="fa-IR"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12/3 </a:t>
            </a:r>
            <a:r>
              <a:rPr kumimoji="0" lang="ar-SA"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 درصد) است</a:t>
            </a:r>
            <a:r>
              <a:rPr kumimoji="0" lang="en-US" sz="18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B Zar" panose="00000400000000000000" pitchFamily="2" charset="-78"/>
              </a:rPr>
              <a:t>.</a:t>
            </a:r>
            <a:r>
              <a:rPr kumimoji="0" lang="en-US"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 </a:t>
            </a:r>
            <a:r>
              <a:rPr kumimoji="0" lang="ar-SA"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به منظور دستیابی به هدف کاهش 25 درصدی مرگ زودرس ناشی از  بیماری های قلبی عروقی، سرطان، دیابت و بیماری های مزمن ریوی، انتظار میرود تا سال 1403، میزان مرگ و میر با علل ناشی این بیماریهای غیر واگیر از وضعیت کنونی  </a:t>
            </a:r>
            <a:r>
              <a:rPr kumimoji="0" lang="fa-IR"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304/65 </a:t>
            </a:r>
            <a:r>
              <a:rPr kumimoji="0" lang="ar-SA"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 تفر به 213</a:t>
            </a:r>
            <a:r>
              <a:rPr kumimoji="0" lang="fa-IR"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a:t>
            </a:r>
            <a:r>
              <a:rPr kumimoji="0" lang="ar-SA" sz="1800" b="0" i="0" u="none" strike="noStrike" kern="1200" cap="none" spc="0" normalizeH="0" baseline="0" noProof="0" dirty="0">
                <a:ln>
                  <a:noFill/>
                </a:ln>
                <a:solidFill>
                  <a:srgbClr val="333333"/>
                </a:solidFill>
                <a:effectLst/>
                <a:uLnTx/>
                <a:uFillTx/>
                <a:latin typeface="B Zar" panose="00000400000000000000" pitchFamily="2" charset="-78"/>
                <a:ea typeface="Times New Roman" panose="02020603050405020304" pitchFamily="18" charset="0"/>
                <a:cs typeface="B Zar" panose="00000400000000000000" pitchFamily="2" charset="-78"/>
              </a:rPr>
              <a:t>3 تفر در صد هزار نفر جمعیت کاهش یابد .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endParaRPr>
          </a:p>
        </p:txBody>
      </p:sp>
      <p:graphicFrame>
        <p:nvGraphicFramePr>
          <p:cNvPr id="5" name="Table 4">
            <a:extLst>
              <a:ext uri="{FF2B5EF4-FFF2-40B4-BE49-F238E27FC236}">
                <a16:creationId xmlns:a16="http://schemas.microsoft.com/office/drawing/2014/main" id="{BCCB7981-F61F-4CAB-95AD-845A92C07ED1}"/>
              </a:ext>
            </a:extLst>
          </p:cNvPr>
          <p:cNvGraphicFramePr>
            <a:graphicFrameLocks noGrp="1"/>
          </p:cNvGraphicFramePr>
          <p:nvPr/>
        </p:nvGraphicFramePr>
        <p:xfrm>
          <a:off x="862026" y="2960016"/>
          <a:ext cx="10467945" cy="3027466"/>
        </p:xfrm>
        <a:graphic>
          <a:graphicData uri="http://schemas.openxmlformats.org/drawingml/2006/table">
            <a:tbl>
              <a:tblPr rtl="1" firstRow="1" firstCol="1" bandRow="1"/>
              <a:tblGrid>
                <a:gridCol w="2311105">
                  <a:extLst>
                    <a:ext uri="{9D8B030D-6E8A-4147-A177-3AD203B41FA5}">
                      <a16:colId xmlns:a16="http://schemas.microsoft.com/office/drawing/2014/main" val="2163455456"/>
                    </a:ext>
                  </a:extLst>
                </a:gridCol>
                <a:gridCol w="815684">
                  <a:extLst>
                    <a:ext uri="{9D8B030D-6E8A-4147-A177-3AD203B41FA5}">
                      <a16:colId xmlns:a16="http://schemas.microsoft.com/office/drawing/2014/main" val="2037324359"/>
                    </a:ext>
                  </a:extLst>
                </a:gridCol>
                <a:gridCol w="815684">
                  <a:extLst>
                    <a:ext uri="{9D8B030D-6E8A-4147-A177-3AD203B41FA5}">
                      <a16:colId xmlns:a16="http://schemas.microsoft.com/office/drawing/2014/main" val="637069539"/>
                    </a:ext>
                  </a:extLst>
                </a:gridCol>
                <a:gridCol w="815684">
                  <a:extLst>
                    <a:ext uri="{9D8B030D-6E8A-4147-A177-3AD203B41FA5}">
                      <a16:colId xmlns:a16="http://schemas.microsoft.com/office/drawing/2014/main" val="955725834"/>
                    </a:ext>
                  </a:extLst>
                </a:gridCol>
                <a:gridCol w="815684">
                  <a:extLst>
                    <a:ext uri="{9D8B030D-6E8A-4147-A177-3AD203B41FA5}">
                      <a16:colId xmlns:a16="http://schemas.microsoft.com/office/drawing/2014/main" val="567454013"/>
                    </a:ext>
                  </a:extLst>
                </a:gridCol>
                <a:gridCol w="815684">
                  <a:extLst>
                    <a:ext uri="{9D8B030D-6E8A-4147-A177-3AD203B41FA5}">
                      <a16:colId xmlns:a16="http://schemas.microsoft.com/office/drawing/2014/main" val="3401227527"/>
                    </a:ext>
                  </a:extLst>
                </a:gridCol>
                <a:gridCol w="815684">
                  <a:extLst>
                    <a:ext uri="{9D8B030D-6E8A-4147-A177-3AD203B41FA5}">
                      <a16:colId xmlns:a16="http://schemas.microsoft.com/office/drawing/2014/main" val="3907844563"/>
                    </a:ext>
                  </a:extLst>
                </a:gridCol>
                <a:gridCol w="815684">
                  <a:extLst>
                    <a:ext uri="{9D8B030D-6E8A-4147-A177-3AD203B41FA5}">
                      <a16:colId xmlns:a16="http://schemas.microsoft.com/office/drawing/2014/main" val="3564726743"/>
                    </a:ext>
                  </a:extLst>
                </a:gridCol>
                <a:gridCol w="815684">
                  <a:extLst>
                    <a:ext uri="{9D8B030D-6E8A-4147-A177-3AD203B41FA5}">
                      <a16:colId xmlns:a16="http://schemas.microsoft.com/office/drawing/2014/main" val="731886366"/>
                    </a:ext>
                  </a:extLst>
                </a:gridCol>
                <a:gridCol w="815684">
                  <a:extLst>
                    <a:ext uri="{9D8B030D-6E8A-4147-A177-3AD203B41FA5}">
                      <a16:colId xmlns:a16="http://schemas.microsoft.com/office/drawing/2014/main" val="3654148386"/>
                    </a:ext>
                  </a:extLst>
                </a:gridCol>
                <a:gridCol w="815684">
                  <a:extLst>
                    <a:ext uri="{9D8B030D-6E8A-4147-A177-3AD203B41FA5}">
                      <a16:colId xmlns:a16="http://schemas.microsoft.com/office/drawing/2014/main" val="256979878"/>
                    </a:ext>
                  </a:extLst>
                </a:gridCol>
              </a:tblGrid>
              <a:tr h="301773">
                <a:tc rowSpan="3">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Zar" panose="00000400000000000000" pitchFamily="2" charset="-78"/>
                        </a:rPr>
                        <a:t>عنوان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0">
                  <a:txBody>
                    <a:bodyPr/>
                    <a:lstStyle/>
                    <a:p>
                      <a:pPr algn="ctr" rtl="1">
                        <a:lnSpc>
                          <a:spcPct val="107000"/>
                        </a:lnSpc>
                        <a:spcAft>
                          <a:spcPts val="0"/>
                        </a:spcAft>
                      </a:pPr>
                      <a:r>
                        <a:rPr lang="ar-SA" sz="11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میزان و درصد احتمال  مرگ زودرس  ناشی از چهار گروه  بیماری غیرواگیر در استان گیلان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8892534"/>
                  </a:ext>
                </a:extLst>
              </a:tr>
              <a:tr h="301773">
                <a:tc vMerge="1">
                  <a:txBody>
                    <a:bodyPr/>
                    <a:lstStyle/>
                    <a:p>
                      <a:endParaRPr lang="en-US"/>
                    </a:p>
                  </a:txBody>
                  <a:tcPr/>
                </a:tc>
                <a:tc gridSpan="2">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Zar" panose="00000400000000000000" pitchFamily="2" charset="-78"/>
                        </a:rPr>
                        <a:t>1397 سال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gridSpan="2">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Zar" panose="00000400000000000000" pitchFamily="2" charset="-78"/>
                        </a:rPr>
                        <a:t>1398 سال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gridSpan="2">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Zar" panose="00000400000000000000" pitchFamily="2" charset="-78"/>
                        </a:rPr>
                        <a:t>1399 سال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gridSpan="2">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Zar" panose="00000400000000000000" pitchFamily="2" charset="-78"/>
                        </a:rPr>
                        <a:t>1400 سال</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gridSpan="2">
                  <a:txBody>
                    <a:bodyPr/>
                    <a:lstStyle/>
                    <a:p>
                      <a:pPr algn="ctr" rtl="1">
                        <a:lnSpc>
                          <a:spcPct val="107000"/>
                        </a:lnSpc>
                        <a:spcAft>
                          <a:spcPts val="0"/>
                        </a:spcAft>
                      </a:pPr>
                      <a:r>
                        <a:rPr lang="ar-SA" sz="1100" b="1">
                          <a:solidFill>
                            <a:srgbClr val="000000"/>
                          </a:solidFill>
                          <a:effectLst/>
                          <a:latin typeface="Calibri" panose="020F0502020204030204" pitchFamily="34" charset="0"/>
                          <a:ea typeface="Times New Roman" panose="02020603050405020304" pitchFamily="18" charset="0"/>
                          <a:cs typeface="B Zar" panose="00000400000000000000" pitchFamily="2" charset="-78"/>
                        </a:rPr>
                        <a:t>هدف تا سال 1403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3655075500"/>
                  </a:ext>
                </a:extLst>
              </a:tr>
              <a:tr h="759300">
                <a:tc vMerge="1">
                  <a:txBody>
                    <a:bodyPr/>
                    <a:lstStyle/>
                    <a:p>
                      <a:endParaRPr lang="en-US"/>
                    </a:p>
                  </a:txBody>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میزان مرگ در صد هزار نفرجمعیت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درصد احتمال  مرگ زودرس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میزان مرگ در صد هزار نفرجمعیت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درصد احتمال  مرگ زودرس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میزان مرگ در صد هزار نفرجمعیت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درصد احتمال  مرگ زودرس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میزان مرگ در صد هزار نفرجمعیت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درصد احتمال  مرگ زودرس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میزان مرگ در صد هزار نفرجمعیت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درصد احتمال  مرگ زودرس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13411214"/>
                  </a:ext>
                </a:extLst>
              </a:tr>
              <a:tr h="1664620">
                <a:tc>
                  <a:txBody>
                    <a:bodyPr/>
                    <a:lstStyle/>
                    <a:p>
                      <a:pPr algn="ctr" rtl="1">
                        <a:lnSpc>
                          <a:spcPct val="107000"/>
                        </a:lnSpc>
                        <a:spcAft>
                          <a:spcPts val="0"/>
                        </a:spcAft>
                      </a:pPr>
                      <a:r>
                        <a:rPr lang="ar-SA" sz="11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 مرگ زودرس ناشی از بیماری های قلبی عروقی، سرطان، دیابت و بیماری های مزمن ریوی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fa-IR" sz="16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278/7</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fa-IR" sz="16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15/1</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fa-IR" sz="16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192/2</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fa-IR" sz="16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16</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fa-IR" sz="16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284/4</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fa-IR" sz="16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15/5</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fa-IR" sz="1600" b="1" dirty="0">
                          <a:solidFill>
                            <a:srgbClr val="000000"/>
                          </a:solidFill>
                          <a:effectLst/>
                          <a:latin typeface="Calibri" panose="020F0502020204030204" pitchFamily="34" charset="0"/>
                          <a:ea typeface="Calibri" panose="020F0502020204030204" pitchFamily="34" charset="0"/>
                          <a:cs typeface="B Zar" panose="00000400000000000000" pitchFamily="2" charset="-78"/>
                        </a:rPr>
                        <a:t>304/65</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07000"/>
                        </a:lnSpc>
                        <a:spcAft>
                          <a:spcPts val="0"/>
                        </a:spcAft>
                      </a:pPr>
                      <a:r>
                        <a:rPr lang="ar-SA" sz="16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24/15</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fa-IR" sz="16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213/3</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0">
                        <a:lnSpc>
                          <a:spcPct val="107000"/>
                        </a:lnSpc>
                        <a:spcAft>
                          <a:spcPts val="0"/>
                        </a:spcAft>
                      </a:pPr>
                      <a:r>
                        <a:rPr lang="fa-IR" sz="1600" b="1" dirty="0">
                          <a:solidFill>
                            <a:srgbClr val="000000"/>
                          </a:solidFill>
                          <a:effectLst/>
                          <a:latin typeface="Calibri" panose="020F0502020204030204" pitchFamily="34" charset="0"/>
                          <a:ea typeface="Times New Roman" panose="02020603050405020304" pitchFamily="18" charset="0"/>
                          <a:cs typeface="B Zar" panose="00000400000000000000" pitchFamily="2" charset="-78"/>
                        </a:rPr>
                        <a:t>11/6</a:t>
                      </a:r>
                      <a:endParaRPr lang="en-US" sz="14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665166636"/>
                  </a:ext>
                </a:extLst>
              </a:tr>
            </a:tbl>
          </a:graphicData>
        </a:graphic>
      </p:graphicFrame>
      <p:sp>
        <p:nvSpPr>
          <p:cNvPr id="6" name="Rectangle 5">
            <a:extLst>
              <a:ext uri="{FF2B5EF4-FFF2-40B4-BE49-F238E27FC236}">
                <a16:creationId xmlns:a16="http://schemas.microsoft.com/office/drawing/2014/main" id="{16410C8D-799F-428B-A136-DB4D48D6DC60}"/>
              </a:ext>
            </a:extLst>
          </p:cNvPr>
          <p:cNvSpPr/>
          <p:nvPr/>
        </p:nvSpPr>
        <p:spPr>
          <a:xfrm>
            <a:off x="2824910" y="111416"/>
            <a:ext cx="6542176" cy="487506"/>
          </a:xfrm>
          <a:prstGeom prst="rect">
            <a:avLst/>
          </a:prstGeom>
        </p:spPr>
        <p:txBody>
          <a:bodyPr wrap="none">
            <a:spAutoFit/>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B Titr" panose="00000700000000000000" pitchFamily="2" charset="-78"/>
              </a:rPr>
              <a:t>احتمال  مرگ زودرس  ناشی از چهار گروه  بیماری غیرواگیر</a:t>
            </a:r>
            <a:endPar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8064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A0DCAF2-029F-4518-9155-FA2E3A449F8C}"/>
              </a:ext>
            </a:extLst>
          </p:cNvPr>
          <p:cNvGraphicFramePr>
            <a:graphicFrameLocks noGrp="1"/>
          </p:cNvGraphicFramePr>
          <p:nvPr/>
        </p:nvGraphicFramePr>
        <p:xfrm>
          <a:off x="1112360" y="1329179"/>
          <a:ext cx="9964136" cy="4536242"/>
        </p:xfrm>
        <a:graphic>
          <a:graphicData uri="http://schemas.openxmlformats.org/drawingml/2006/table">
            <a:tbl>
              <a:tblPr rtl="1"/>
              <a:tblGrid>
                <a:gridCol w="2524249">
                  <a:extLst>
                    <a:ext uri="{9D8B030D-6E8A-4147-A177-3AD203B41FA5}">
                      <a16:colId xmlns:a16="http://schemas.microsoft.com/office/drawing/2014/main" val="919726539"/>
                    </a:ext>
                  </a:extLst>
                </a:gridCol>
                <a:gridCol w="1222267">
                  <a:extLst>
                    <a:ext uri="{9D8B030D-6E8A-4147-A177-3AD203B41FA5}">
                      <a16:colId xmlns:a16="http://schemas.microsoft.com/office/drawing/2014/main" val="1578513809"/>
                    </a:ext>
                  </a:extLst>
                </a:gridCol>
                <a:gridCol w="1036270">
                  <a:extLst>
                    <a:ext uri="{9D8B030D-6E8A-4147-A177-3AD203B41FA5}">
                      <a16:colId xmlns:a16="http://schemas.microsoft.com/office/drawing/2014/main" val="170096928"/>
                    </a:ext>
                  </a:extLst>
                </a:gridCol>
                <a:gridCol w="1036270">
                  <a:extLst>
                    <a:ext uri="{9D8B030D-6E8A-4147-A177-3AD203B41FA5}">
                      <a16:colId xmlns:a16="http://schemas.microsoft.com/office/drawing/2014/main" val="1454234401"/>
                    </a:ext>
                  </a:extLst>
                </a:gridCol>
                <a:gridCol w="1036270">
                  <a:extLst>
                    <a:ext uri="{9D8B030D-6E8A-4147-A177-3AD203B41FA5}">
                      <a16:colId xmlns:a16="http://schemas.microsoft.com/office/drawing/2014/main" val="1830813177"/>
                    </a:ext>
                  </a:extLst>
                </a:gridCol>
                <a:gridCol w="1036270">
                  <a:extLst>
                    <a:ext uri="{9D8B030D-6E8A-4147-A177-3AD203B41FA5}">
                      <a16:colId xmlns:a16="http://schemas.microsoft.com/office/drawing/2014/main" val="993448927"/>
                    </a:ext>
                  </a:extLst>
                </a:gridCol>
                <a:gridCol w="1036270">
                  <a:extLst>
                    <a:ext uri="{9D8B030D-6E8A-4147-A177-3AD203B41FA5}">
                      <a16:colId xmlns:a16="http://schemas.microsoft.com/office/drawing/2014/main" val="2697742540"/>
                    </a:ext>
                  </a:extLst>
                </a:gridCol>
                <a:gridCol w="1036270">
                  <a:extLst>
                    <a:ext uri="{9D8B030D-6E8A-4147-A177-3AD203B41FA5}">
                      <a16:colId xmlns:a16="http://schemas.microsoft.com/office/drawing/2014/main" val="3649225133"/>
                    </a:ext>
                  </a:extLst>
                </a:gridCol>
              </a:tblGrid>
              <a:tr h="387172">
                <a:tc rowSpan="2" gridSpan="2">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علل مرگ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2" hMerge="1">
                  <a:txBody>
                    <a:bodyPr/>
                    <a:lstStyle/>
                    <a:p>
                      <a:endParaRPr lang="en-US"/>
                    </a:p>
                  </a:txBody>
                  <a:tcPr/>
                </a:tc>
                <a:tc gridSpan="4">
                  <a:txBody>
                    <a:bodyPr/>
                    <a:lstStyle/>
                    <a:p>
                      <a:pPr algn="ctr" rtl="1" fontAlgn="ctr"/>
                      <a:r>
                        <a:rPr lang="fa-IR" sz="1600" b="1" i="0" u="none" strike="noStrike">
                          <a:solidFill>
                            <a:srgbClr val="000000"/>
                          </a:solidFill>
                          <a:effectLst/>
                          <a:latin typeface="B Zar" panose="00000400000000000000" pitchFamily="2" charset="-78"/>
                          <a:cs typeface="B Zar" panose="00000400000000000000" pitchFamily="2" charset="-78"/>
                        </a:rPr>
                        <a:t>استان گیلان</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1" fontAlgn="ctr"/>
                      <a:r>
                        <a:rPr lang="fa-IR" sz="1600" b="1" i="0" u="none" strike="noStrike">
                          <a:solidFill>
                            <a:srgbClr val="000000"/>
                          </a:solidFill>
                          <a:effectLst/>
                          <a:latin typeface="B Zar" panose="00000400000000000000" pitchFamily="2" charset="-78"/>
                          <a:cs typeface="B Zar" panose="00000400000000000000" pitchFamily="2" charset="-78"/>
                        </a:rPr>
                        <a:t>کشوری</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extLst>
                  <a:ext uri="{0D108BD9-81ED-4DB2-BD59-A6C34878D82A}">
                    <a16:rowId xmlns:a16="http://schemas.microsoft.com/office/drawing/2014/main" val="4029081295"/>
                  </a:ext>
                </a:extLst>
              </a:tr>
              <a:tr h="414907">
                <a:tc gridSpan="2" vMerge="1">
                  <a:txBody>
                    <a:bodyPr/>
                    <a:lstStyle/>
                    <a:p>
                      <a:endParaRPr lang="en-US"/>
                    </a:p>
                  </a:txBody>
                  <a:tcPr/>
                </a:tc>
                <a:tc hMerge="1" vMerge="1">
                  <a:txBody>
                    <a:bodyPr/>
                    <a:lstStyle/>
                    <a:p>
                      <a:endParaRPr lang="en-US"/>
                    </a:p>
                  </a:txBody>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1397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1399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1397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47445915"/>
                  </a:ext>
                </a:extLst>
              </a:tr>
              <a:tr h="414907">
                <a:tc rowSpan="3">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بیماریهـای وا گیـر ، علـل مـادری و شـرایط تغذیـه ای</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تعداد مرگ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654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1905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3064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4081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267971380"/>
                  </a:ext>
                </a:extLst>
              </a:tr>
              <a:tr h="414907">
                <a:tc vMerge="1">
                  <a:txBody>
                    <a:bodyPr/>
                    <a:lstStyle/>
                    <a:p>
                      <a:endParaRPr lang="en-US"/>
                    </a:p>
                  </a:txBody>
                  <a:tcPr/>
                </a:tc>
                <a:tc>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درصد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11/2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47904330"/>
                  </a:ext>
                </a:extLst>
              </a:tr>
              <a:tr h="414907">
                <a:tc vMerge="1">
                  <a:txBody>
                    <a:bodyPr/>
                    <a:lstStyle/>
                    <a:p>
                      <a:endParaRPr lang="en-US"/>
                    </a:p>
                  </a:txBody>
                  <a:tcPr/>
                </a:tc>
                <a:tc>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میزان</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74/3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117/8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158/1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40384792"/>
                  </a:ext>
                </a:extLst>
              </a:tr>
              <a:tr h="414907">
                <a:tc rowSpan="3">
                  <a:txBody>
                    <a:bodyPr/>
                    <a:lstStyle/>
                    <a:p>
                      <a:pPr algn="ctr" rtl="1" fontAlgn="ctr"/>
                      <a:r>
                        <a:rPr lang="fa-IR" sz="1600" b="1" i="0" u="none" strike="noStrike">
                          <a:solidFill>
                            <a:srgbClr val="000000"/>
                          </a:solidFill>
                          <a:effectLst/>
                          <a:latin typeface="B Zar" panose="00000400000000000000" pitchFamily="2" charset="-78"/>
                          <a:cs typeface="B Zar" panose="00000400000000000000" pitchFamily="2" charset="-78"/>
                        </a:rPr>
                        <a:t>بیماریهــای غیروا گیــر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تعداد مرگ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13010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14098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13747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14864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464335096"/>
                  </a:ext>
                </a:extLst>
              </a:tr>
              <a:tr h="414907">
                <a:tc vMerge="1">
                  <a:txBody>
                    <a:bodyPr/>
                    <a:lstStyle/>
                    <a:p>
                      <a:endParaRPr lang="en-US"/>
                    </a:p>
                  </a:txBody>
                  <a:tcPr/>
                </a:tc>
                <a:tc>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درصد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88/8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77/7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73/6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69896741"/>
                  </a:ext>
                </a:extLst>
              </a:tr>
              <a:tr h="414907">
                <a:tc vMerge="1">
                  <a:txBody>
                    <a:bodyPr/>
                    <a:lstStyle/>
                    <a:p>
                      <a:endParaRPr lang="en-US"/>
                    </a:p>
                  </a:txBody>
                  <a:tcPr/>
                </a:tc>
                <a:tc>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میزان</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509/6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550/2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528/7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2000" b="1" i="0" u="none" strike="noStrike" dirty="0">
                          <a:solidFill>
                            <a:srgbClr val="FF0000"/>
                          </a:solidFill>
                          <a:effectLst/>
                          <a:latin typeface="B Zar" panose="00000400000000000000" pitchFamily="2" charset="-78"/>
                          <a:cs typeface="B Zar" panose="00000400000000000000" pitchFamily="2" charset="-78"/>
                        </a:rPr>
                        <a:t>575/7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353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365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82137296"/>
                  </a:ext>
                </a:extLst>
              </a:tr>
              <a:tr h="414907">
                <a:tc rowSpan="3">
                  <a:txBody>
                    <a:bodyPr/>
                    <a:lstStyle/>
                    <a:p>
                      <a:pPr algn="ctr" rtl="1" fontAlgn="ctr"/>
                      <a:r>
                        <a:rPr lang="fa-IR" sz="1600" b="1" i="0" u="none" strike="noStrike">
                          <a:solidFill>
                            <a:srgbClr val="000000"/>
                          </a:solidFill>
                          <a:effectLst/>
                          <a:latin typeface="B Zar" panose="00000400000000000000" pitchFamily="2" charset="-78"/>
                          <a:cs typeface="B Zar" panose="00000400000000000000" pitchFamily="2" charset="-78"/>
                        </a:rPr>
                        <a:t>حــوادث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تعداد مرگ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989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982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877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1247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821432756"/>
                  </a:ext>
                </a:extLst>
              </a:tr>
              <a:tr h="414907">
                <a:tc vMerge="1">
                  <a:txBody>
                    <a:bodyPr/>
                    <a:lstStyle/>
                    <a:p>
                      <a:endParaRPr lang="en-US"/>
                    </a:p>
                  </a:txBody>
                  <a:tcPr/>
                </a:tc>
                <a:tc>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درصد</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79592653"/>
                  </a:ext>
                </a:extLst>
              </a:tr>
              <a:tr h="414907">
                <a:tc vMerge="1">
                  <a:txBody>
                    <a:bodyPr/>
                    <a:lstStyle/>
                    <a:p>
                      <a:endParaRPr lang="en-US"/>
                    </a:p>
                  </a:txBody>
                  <a:tcPr/>
                </a:tc>
                <a:tc>
                  <a:txBody>
                    <a:bodyPr/>
                    <a:lstStyle/>
                    <a:p>
                      <a:pPr algn="ctr" rtl="1" fontAlgn="ctr"/>
                      <a:r>
                        <a:rPr lang="fa-IR" sz="1600" b="1" i="0" u="none" strike="noStrike" dirty="0">
                          <a:solidFill>
                            <a:srgbClr val="000000"/>
                          </a:solidFill>
                          <a:effectLst/>
                          <a:latin typeface="B Zar" panose="00000400000000000000" pitchFamily="2" charset="-78"/>
                          <a:cs typeface="B Zar" panose="00000400000000000000" pitchFamily="2" charset="-78"/>
                        </a:rPr>
                        <a:t>میزان</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38/7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38/3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B Zar" panose="00000400000000000000" pitchFamily="2" charset="-78"/>
                          <a:cs typeface="B Zar" panose="00000400000000000000" pitchFamily="2" charset="-78"/>
                        </a:rPr>
                        <a:t>48.3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600" b="1" i="0" u="none" strike="noStrike" dirty="0">
                          <a:solidFill>
                            <a:srgbClr val="000000"/>
                          </a:solidFill>
                          <a:effectLst/>
                          <a:latin typeface="B Zar" panose="00000400000000000000" pitchFamily="2" charset="-78"/>
                          <a:cs typeface="B Zar" panose="00000400000000000000" pitchFamily="2" charset="-78"/>
                        </a:rPr>
                        <a:t>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99429097"/>
                  </a:ext>
                </a:extLst>
              </a:tr>
            </a:tbl>
          </a:graphicData>
        </a:graphic>
      </p:graphicFrame>
      <p:sp>
        <p:nvSpPr>
          <p:cNvPr id="4" name="Rectangle 3">
            <a:extLst>
              <a:ext uri="{FF2B5EF4-FFF2-40B4-BE49-F238E27FC236}">
                <a16:creationId xmlns:a16="http://schemas.microsoft.com/office/drawing/2014/main" id="{33873A6B-15BA-46E1-AC28-49CE23A10CF6}"/>
              </a:ext>
            </a:extLst>
          </p:cNvPr>
          <p:cNvSpPr/>
          <p:nvPr/>
        </p:nvSpPr>
        <p:spPr>
          <a:xfrm>
            <a:off x="2249699" y="773294"/>
            <a:ext cx="7824578" cy="355803"/>
          </a:xfrm>
          <a:prstGeom prst="rect">
            <a:avLst/>
          </a:prstGeom>
        </p:spPr>
        <p:txBody>
          <a:bodyPr wrap="none">
            <a:spAutoFit/>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Titr" panose="00000700000000000000" pitchFamily="2" charset="-78"/>
              </a:rPr>
              <a:t>جدول مقایسه تعداد، درصد و میزان سه گروه اصلی علت مرگ طی سالهای 1397 تا 1400 استانی و گشوری</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p:txBody>
      </p:sp>
      <p:pic>
        <p:nvPicPr>
          <p:cNvPr id="5" name="Picture 4">
            <a:extLst>
              <a:ext uri="{FF2B5EF4-FFF2-40B4-BE49-F238E27FC236}">
                <a16:creationId xmlns:a16="http://schemas.microsoft.com/office/drawing/2014/main" id="{1B350B2B-95C2-4DE0-9B5B-B7A515A561AC}"/>
              </a:ext>
            </a:extLst>
          </p:cNvPr>
          <p:cNvPicPr>
            <a:picLocks noChangeAspect="1"/>
          </p:cNvPicPr>
          <p:nvPr/>
        </p:nvPicPr>
        <p:blipFill>
          <a:blip r:embed="rId2"/>
          <a:stretch>
            <a:fillRect/>
          </a:stretch>
        </p:blipFill>
        <p:spPr>
          <a:xfrm>
            <a:off x="2839782" y="5865419"/>
            <a:ext cx="6059949" cy="377985"/>
          </a:xfrm>
          <a:prstGeom prst="rect">
            <a:avLst/>
          </a:prstGeom>
        </p:spPr>
      </p:pic>
    </p:spTree>
    <p:extLst>
      <p:ext uri="{BB962C8B-B14F-4D97-AF65-F5344CB8AC3E}">
        <p14:creationId xmlns:p14="http://schemas.microsoft.com/office/powerpoint/2010/main" val="400132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00000-0008-0000-0500-00001B000000}"/>
              </a:ext>
            </a:extLst>
          </p:cNvPr>
          <p:cNvPicPr>
            <a:picLocks noChangeAspect="1"/>
          </p:cNvPicPr>
          <p:nvPr/>
        </p:nvPicPr>
        <p:blipFill>
          <a:blip r:embed="rId2"/>
          <a:stretch>
            <a:fillRect/>
          </a:stretch>
        </p:blipFill>
        <p:spPr>
          <a:xfrm>
            <a:off x="1018094" y="1022746"/>
            <a:ext cx="10378911" cy="5019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00FCC492-B68B-4D36-9720-8545FD21F31C}"/>
              </a:ext>
            </a:extLst>
          </p:cNvPr>
          <p:cNvPicPr>
            <a:picLocks noChangeAspect="1"/>
          </p:cNvPicPr>
          <p:nvPr/>
        </p:nvPicPr>
        <p:blipFill>
          <a:blip r:embed="rId3"/>
          <a:stretch>
            <a:fillRect/>
          </a:stretch>
        </p:blipFill>
        <p:spPr>
          <a:xfrm>
            <a:off x="3405390" y="6294291"/>
            <a:ext cx="6059949" cy="377985"/>
          </a:xfrm>
          <a:prstGeom prst="rect">
            <a:avLst/>
          </a:prstGeom>
        </p:spPr>
      </p:pic>
    </p:spTree>
    <p:extLst>
      <p:ext uri="{BB962C8B-B14F-4D97-AF65-F5344CB8AC3E}">
        <p14:creationId xmlns:p14="http://schemas.microsoft.com/office/powerpoint/2010/main" val="71856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3488-E374-AE77-A670-8D9732921749}"/>
              </a:ext>
            </a:extLst>
          </p:cNvPr>
          <p:cNvSpPr>
            <a:spLocks noGrp="1"/>
          </p:cNvSpPr>
          <p:nvPr>
            <p:ph type="title"/>
          </p:nvPr>
        </p:nvSpPr>
        <p:spPr>
          <a:xfrm>
            <a:off x="1295402" y="982133"/>
            <a:ext cx="9601196" cy="873172"/>
          </a:xfrm>
        </p:spPr>
        <p:txBody>
          <a:bodyPr>
            <a:normAutofit/>
          </a:bodyPr>
          <a:lstStyle/>
          <a:p>
            <a:pPr algn="r"/>
            <a:r>
              <a:rPr lang="fa-IR" sz="3200" dirty="0">
                <a:solidFill>
                  <a:srgbClr val="7030A0"/>
                </a:solidFill>
                <a:cs typeface="B Jadid" panose="00000700000000000000" pitchFamily="2" charset="-78"/>
              </a:rPr>
              <a:t>علل ایجاد سرطان</a:t>
            </a:r>
            <a:endParaRPr lang="en-US" sz="3200" dirty="0">
              <a:solidFill>
                <a:srgbClr val="7030A0"/>
              </a:solidFill>
              <a:cs typeface="B Jadid" panose="00000700000000000000" pitchFamily="2" charset="-78"/>
            </a:endParaRPr>
          </a:p>
        </p:txBody>
      </p:sp>
      <p:sp>
        <p:nvSpPr>
          <p:cNvPr id="3" name="Content Placeholder 2">
            <a:extLst>
              <a:ext uri="{FF2B5EF4-FFF2-40B4-BE49-F238E27FC236}">
                <a16:creationId xmlns:a16="http://schemas.microsoft.com/office/drawing/2014/main" id="{D675FB50-0381-4503-40D8-18BFC9A78314}"/>
              </a:ext>
            </a:extLst>
          </p:cNvPr>
          <p:cNvSpPr>
            <a:spLocks noGrp="1"/>
          </p:cNvSpPr>
          <p:nvPr>
            <p:ph idx="4294967295"/>
          </p:nvPr>
        </p:nvSpPr>
        <p:spPr>
          <a:xfrm>
            <a:off x="1444487" y="2226363"/>
            <a:ext cx="9601200" cy="4232275"/>
          </a:xfrm>
        </p:spPr>
        <p:txBody>
          <a:bodyPr>
            <a:normAutofit/>
          </a:bodyPr>
          <a:lstStyle/>
          <a:p>
            <a:pPr algn="justLow" rtl="1">
              <a:lnSpc>
                <a:spcPct val="150000"/>
              </a:lnSpc>
            </a:pPr>
            <a:r>
              <a:rPr lang="fa-IR" sz="2800" b="1" i="0" dirty="0">
                <a:solidFill>
                  <a:srgbClr val="212529"/>
                </a:solidFill>
                <a:effectLst/>
                <a:latin typeface="Vazir"/>
                <a:cs typeface="B Tehran" panose="00000400000000000000" pitchFamily="2" charset="-78"/>
              </a:rPr>
              <a:t>ژن‌های داخل هر سلول به آن دستورات لازم را صادر می‌کنند، گاهی اوقات این دستورات در یک سلول مبهم و مغشوش بوده و سلول رفتار غیر طبیعی دارد و پس از مدتی گروهی از سلول‌های غیرطبیعی می‌توانند در خون یا سیستم ایمنی گردش کرده یا تبدیل به توده یا تومور بدخیم یا سرطان شوند.</a:t>
            </a:r>
          </a:p>
          <a:p>
            <a:pPr algn="justLow" rtl="1">
              <a:lnSpc>
                <a:spcPct val="150000"/>
              </a:lnSpc>
            </a:pPr>
            <a:r>
              <a:rPr lang="fa-IR" sz="2800" b="1" i="0" dirty="0">
                <a:solidFill>
                  <a:srgbClr val="FF0000"/>
                </a:solidFill>
                <a:effectLst/>
                <a:latin typeface="Vazir"/>
                <a:cs typeface="B Jadid" panose="00000700000000000000" pitchFamily="2" charset="-78"/>
              </a:rPr>
              <a:t>علت اصلی سرطان جهش یا تغییرات </a:t>
            </a:r>
            <a:r>
              <a:rPr lang="en-US" sz="2800" b="1" dirty="0">
                <a:solidFill>
                  <a:srgbClr val="FF0000"/>
                </a:solidFill>
                <a:latin typeface="Vazir"/>
                <a:cs typeface="B Jadid" panose="00000700000000000000" pitchFamily="2" charset="-78"/>
              </a:rPr>
              <a:t>DNA</a:t>
            </a:r>
            <a:r>
              <a:rPr lang="fa-IR" sz="2800" b="1" i="0" dirty="0">
                <a:solidFill>
                  <a:srgbClr val="FF0000"/>
                </a:solidFill>
                <a:effectLst/>
                <a:latin typeface="Vazir"/>
                <a:cs typeface="B Jadid" panose="00000700000000000000" pitchFamily="2" charset="-78"/>
              </a:rPr>
              <a:t> در سلول‌های بدن است</a:t>
            </a:r>
            <a:r>
              <a:rPr lang="fa-IR" sz="2800" b="1" i="0" dirty="0">
                <a:solidFill>
                  <a:srgbClr val="212529"/>
                </a:solidFill>
                <a:effectLst/>
                <a:latin typeface="Vazir"/>
                <a:cs typeface="B Tehran" panose="00000400000000000000" pitchFamily="2" charset="-78"/>
              </a:rPr>
              <a:t>. جهش‌های ژنتیکی بعضی اوقات زمینه ارثی دارند و گاهی اوقات نیز بر اثر عوامل محیطی ایجاد می‌شوند.</a:t>
            </a:r>
            <a:endParaRPr lang="en-US" sz="2800" b="1" dirty="0">
              <a:cs typeface="B Tehran" panose="00000400000000000000" pitchFamily="2" charset="-78"/>
            </a:endParaRPr>
          </a:p>
        </p:txBody>
      </p:sp>
    </p:spTree>
    <p:extLst>
      <p:ext uri="{BB962C8B-B14F-4D97-AF65-F5344CB8AC3E}">
        <p14:creationId xmlns:p14="http://schemas.microsoft.com/office/powerpoint/2010/main" val="237359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072A0B-8892-F8A6-EF6A-E43C2DB1A1B7}"/>
              </a:ext>
            </a:extLst>
          </p:cNvPr>
          <p:cNvSpPr>
            <a:spLocks noGrp="1"/>
          </p:cNvSpPr>
          <p:nvPr>
            <p:ph idx="1"/>
          </p:nvPr>
        </p:nvSpPr>
        <p:spPr>
          <a:xfrm>
            <a:off x="1295401" y="1219200"/>
            <a:ext cx="9601196" cy="4656668"/>
          </a:xfrm>
        </p:spPr>
        <p:txBody>
          <a:bodyPr>
            <a:normAutofit/>
          </a:bodyPr>
          <a:lstStyle/>
          <a:p>
            <a:pPr algn="justLow" rtl="1">
              <a:lnSpc>
                <a:spcPct val="150000"/>
              </a:lnSpc>
            </a:pPr>
            <a:r>
              <a:rPr lang="fa-IR" sz="2000" b="1" i="0" u="none" strike="noStrike" baseline="0" dirty="0">
                <a:latin typeface="wMitra"/>
                <a:cs typeface="B Zar" panose="00000400000000000000" pitchFamily="2" charset="-78"/>
              </a:rPr>
              <a:t>بروز سرطان روده بزرگ یک فرآیند چند مرحله ای است و در اثر مجموعه تغییراتی بروز می کند که از غشا یا اپی تلیوم طبیعی داخل روده شروع شده و به سمت تکثیر سلو لهای غیرطبیعی می رود. </a:t>
            </a:r>
          </a:p>
          <a:p>
            <a:pPr algn="justLow" rtl="1">
              <a:lnSpc>
                <a:spcPct val="150000"/>
              </a:lnSpc>
            </a:pPr>
            <a:r>
              <a:rPr lang="fa-IR" sz="2000" b="1" i="0" u="none" strike="noStrike" baseline="0" dirty="0">
                <a:latin typeface="wMitra"/>
                <a:cs typeface="B Zar" panose="00000400000000000000" pitchFamily="2" charset="-78"/>
              </a:rPr>
              <a:t>در مرحله بعدی زواید قارچ مانندی به نام پولیپ آدنوماتوز اتفاق می افتد و سرانجام بدخیمی بروز می کند. چون این فرآیند شامل ایجاد تغییرات ژنتیک متعددی است که در طول یک دوره چندساله رخ می دهد، برای عوامل مختلف تأثیرگذار بر این فرآیند، فرصت های زمانی زیادی وجود دارد. </a:t>
            </a:r>
          </a:p>
          <a:p>
            <a:pPr algn="justLow" rtl="1">
              <a:lnSpc>
                <a:spcPct val="150000"/>
              </a:lnSpc>
            </a:pPr>
            <a:r>
              <a:rPr lang="fa-IR" sz="2000" b="1" i="0" u="none" strike="noStrike" baseline="0" dirty="0">
                <a:latin typeface="wMitra"/>
                <a:cs typeface="B Zar" panose="00000400000000000000" pitchFamily="2" charset="-78"/>
              </a:rPr>
              <a:t>علت بروز پولیپ و سرطان بیشتر به دلیل شیوه زندگی نامناسب است که ممکن است در یک زمینه ژنتیکی، تاثیرگذاری آنها بیشتر شود اما برخی بیمار ی های ارثی نیز در درصد اندکی از موارد در ایجاد سرطان روده بزرگ نقش دارند.</a:t>
            </a:r>
            <a:endParaRPr lang="en-US" sz="2800" b="1" dirty="0">
              <a:cs typeface="B Zar" panose="00000400000000000000" pitchFamily="2" charset="-78"/>
            </a:endParaRPr>
          </a:p>
        </p:txBody>
      </p:sp>
    </p:spTree>
    <p:extLst>
      <p:ext uri="{BB962C8B-B14F-4D97-AF65-F5344CB8AC3E}">
        <p14:creationId xmlns:p14="http://schemas.microsoft.com/office/powerpoint/2010/main" val="416844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E8FF5-F108-9B2B-6232-0F6589C4E75A}"/>
              </a:ext>
            </a:extLst>
          </p:cNvPr>
          <p:cNvSpPr>
            <a:spLocks noGrp="1"/>
          </p:cNvSpPr>
          <p:nvPr>
            <p:ph idx="1"/>
          </p:nvPr>
        </p:nvSpPr>
        <p:spPr>
          <a:xfrm>
            <a:off x="1295401" y="1709530"/>
            <a:ext cx="9601196" cy="4166338"/>
          </a:xfrm>
        </p:spPr>
        <p:txBody>
          <a:bodyPr/>
          <a:lstStyle/>
          <a:p>
            <a:pPr algn="justLow" rtl="1">
              <a:lnSpc>
                <a:spcPct val="150000"/>
              </a:lnSpc>
            </a:pPr>
            <a:r>
              <a:rPr lang="fa-IR" sz="2800" b="1" dirty="0">
                <a:solidFill>
                  <a:srgbClr val="FF0000"/>
                </a:solidFill>
                <a:cs typeface="B Jadid" panose="00000700000000000000" pitchFamily="2" charset="-78"/>
              </a:rPr>
              <a:t>پولیپ چیست؟</a:t>
            </a:r>
          </a:p>
          <a:p>
            <a:pPr algn="justLow" rtl="1">
              <a:lnSpc>
                <a:spcPct val="150000"/>
              </a:lnSpc>
            </a:pPr>
            <a:r>
              <a:rPr lang="fa-IR" dirty="0">
                <a:cs typeface="B Koodak" panose="00000700000000000000" pitchFamily="2" charset="-78"/>
              </a:rPr>
              <a:t>پولیپ ها توده های به شکل قارچ بوده که در زمان رشد، تقسیم و تکثیر سلول های پوشاننده روده بزرگ به شکل ناسالم و نامنظم ایجاد می شوند. با گذشت زمان پولیپ ها می توانند سرطانی شوند و به دیواره روده بزرگ و رگ های خونی اطراف آن حمله کرده و به سایر قسمت های دیگر بدن پخش شوند. </a:t>
            </a:r>
          </a:p>
          <a:p>
            <a:endParaRPr lang="en-US" dirty="0"/>
          </a:p>
        </p:txBody>
      </p:sp>
    </p:spTree>
    <p:extLst>
      <p:ext uri="{BB962C8B-B14F-4D97-AF65-F5344CB8AC3E}">
        <p14:creationId xmlns:p14="http://schemas.microsoft.com/office/powerpoint/2010/main" val="167527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A95D-E7F8-2258-575F-D4B86C6278A3}"/>
              </a:ext>
            </a:extLst>
          </p:cNvPr>
          <p:cNvSpPr>
            <a:spLocks noGrp="1"/>
          </p:cNvSpPr>
          <p:nvPr>
            <p:ph type="ctrTitle"/>
          </p:nvPr>
        </p:nvSpPr>
        <p:spPr>
          <a:xfrm>
            <a:off x="2692398" y="1871131"/>
            <a:ext cx="6815669" cy="1362399"/>
          </a:xfrm>
        </p:spPr>
        <p:txBody>
          <a:bodyPr/>
          <a:lstStyle/>
          <a:p>
            <a:r>
              <a:rPr lang="fa-IR" sz="4800" dirty="0">
                <a:solidFill>
                  <a:srgbClr val="7030A0"/>
                </a:solidFill>
                <a:cs typeface="B Jadid" panose="00000700000000000000" pitchFamily="2" charset="-78"/>
              </a:rPr>
              <a:t>کارگاه سرطان روده بزرگ </a:t>
            </a:r>
            <a:r>
              <a:rPr lang="fa-IR" sz="3600" dirty="0">
                <a:solidFill>
                  <a:srgbClr val="7030A0"/>
                </a:solidFill>
                <a:cs typeface="B Jadid" panose="00000700000000000000" pitchFamily="2" charset="-78"/>
              </a:rPr>
              <a:t>(کولورکتال)</a:t>
            </a:r>
            <a:endParaRPr lang="en-US" sz="4800" dirty="0">
              <a:solidFill>
                <a:srgbClr val="7030A0"/>
              </a:solidFill>
              <a:cs typeface="B Jadid" panose="00000700000000000000" pitchFamily="2" charset="-78"/>
            </a:endParaRPr>
          </a:p>
        </p:txBody>
      </p:sp>
      <p:sp>
        <p:nvSpPr>
          <p:cNvPr id="3" name="Subtitle 2">
            <a:extLst>
              <a:ext uri="{FF2B5EF4-FFF2-40B4-BE49-F238E27FC236}">
                <a16:creationId xmlns:a16="http://schemas.microsoft.com/office/drawing/2014/main" id="{E0F25B6F-E9AF-ACD0-58E8-3B2A20B33E3D}"/>
              </a:ext>
            </a:extLst>
          </p:cNvPr>
          <p:cNvSpPr>
            <a:spLocks noGrp="1"/>
          </p:cNvSpPr>
          <p:nvPr>
            <p:ph type="subTitle" idx="1"/>
          </p:nvPr>
        </p:nvSpPr>
        <p:spPr>
          <a:xfrm>
            <a:off x="2692398" y="4346713"/>
            <a:ext cx="6815669" cy="631686"/>
          </a:xfrm>
        </p:spPr>
        <p:txBody>
          <a:bodyPr>
            <a:normAutofit/>
          </a:bodyPr>
          <a:lstStyle/>
          <a:p>
            <a:r>
              <a:rPr lang="fa-IR" sz="2400" dirty="0">
                <a:cs typeface="B Titr" panose="00000700000000000000" pitchFamily="2" charset="-78"/>
              </a:rPr>
              <a:t>گروه بیماری های غیر واگیر معاونت بهداشتی</a:t>
            </a:r>
            <a:endParaRPr lang="en-US" sz="2400" dirty="0">
              <a:cs typeface="B Titr" panose="00000700000000000000" pitchFamily="2" charset="-78"/>
            </a:endParaRPr>
          </a:p>
        </p:txBody>
      </p:sp>
    </p:spTree>
    <p:extLst>
      <p:ext uri="{BB962C8B-B14F-4D97-AF65-F5344CB8AC3E}">
        <p14:creationId xmlns:p14="http://schemas.microsoft.com/office/powerpoint/2010/main" val="367220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5DEFC-E0B4-E6AE-8187-AF537C435613}"/>
              </a:ext>
            </a:extLst>
          </p:cNvPr>
          <p:cNvSpPr>
            <a:spLocks noGrp="1"/>
          </p:cNvSpPr>
          <p:nvPr>
            <p:ph idx="1"/>
          </p:nvPr>
        </p:nvSpPr>
        <p:spPr>
          <a:xfrm>
            <a:off x="1295401" y="1351722"/>
            <a:ext cx="9601196" cy="4524145"/>
          </a:xfrm>
        </p:spPr>
        <p:txBody>
          <a:bodyPr/>
          <a:lstStyle/>
          <a:p>
            <a:pPr algn="justLow" rtl="1">
              <a:lnSpc>
                <a:spcPct val="150000"/>
              </a:lnSpc>
            </a:pPr>
            <a:r>
              <a:rPr lang="fa-IR" sz="2000" b="1" dirty="0">
                <a:latin typeface="wMitra"/>
                <a:cs typeface="B Zar" panose="00000400000000000000" pitchFamily="2" charset="-78"/>
              </a:rPr>
              <a:t>طبق آمارها و تجربه های بدست آمده، سرطان کولون و رکتوم یکی از بهترین نوع سرطان در انسان بوده که با اقدامات پیشگیری و غربالگری تا ۹۰% می توان از بروز بیماری جلوگیری کرد. </a:t>
            </a:r>
          </a:p>
          <a:p>
            <a:pPr algn="justLow" rtl="1">
              <a:lnSpc>
                <a:spcPct val="150000"/>
              </a:lnSpc>
            </a:pPr>
            <a:r>
              <a:rPr lang="fa-IR" sz="2000" b="1" dirty="0">
                <a:cs typeface="B Zar" panose="00000400000000000000" pitchFamily="2" charset="-78"/>
              </a:rPr>
              <a:t>طبقه اقتصادی اجتماعی بالا در خطر بیشتر ابتلا به سرطان هستند. </a:t>
            </a:r>
          </a:p>
          <a:p>
            <a:pPr algn="justLow" rtl="1">
              <a:lnSpc>
                <a:spcPct val="150000"/>
              </a:lnSpc>
            </a:pPr>
            <a:r>
              <a:rPr lang="fa-IR" sz="2800" b="1" u="sng" dirty="0">
                <a:solidFill>
                  <a:srgbClr val="FF0000"/>
                </a:solidFill>
                <a:cs typeface="B Zar" panose="00000400000000000000" pitchFamily="2" charset="-78"/>
              </a:rPr>
              <a:t>ولی</a:t>
            </a:r>
            <a:r>
              <a:rPr lang="fa-IR" sz="2000" b="1" dirty="0">
                <a:cs typeface="B Zar" panose="00000400000000000000" pitchFamily="2" charset="-78"/>
              </a:rPr>
              <a:t> در طبقه اقتصادی اجتماعی پایین تر </a:t>
            </a:r>
            <a:r>
              <a:rPr lang="fa-IR" b="1" dirty="0">
                <a:solidFill>
                  <a:srgbClr val="FF0000"/>
                </a:solidFill>
                <a:cs typeface="B Zar" panose="00000400000000000000" pitchFamily="2" charset="-78"/>
              </a:rPr>
              <a:t>تظاهر بیماری بصورت پیشرفته </a:t>
            </a:r>
            <a:r>
              <a:rPr lang="fa-IR" sz="2000" b="1" dirty="0">
                <a:cs typeface="B Zar" panose="00000400000000000000" pitchFamily="2" charset="-78"/>
              </a:rPr>
              <a:t>است.</a:t>
            </a:r>
          </a:p>
          <a:p>
            <a:pPr algn="justLow" rtl="1"/>
            <a:endParaRPr lang="fa-IR" sz="2000" b="1" dirty="0">
              <a:latin typeface="wMitra"/>
              <a:cs typeface="B Zar" panose="00000400000000000000" pitchFamily="2" charset="-78"/>
            </a:endParaRPr>
          </a:p>
          <a:p>
            <a:endParaRPr lang="en-US" dirty="0"/>
          </a:p>
        </p:txBody>
      </p:sp>
    </p:spTree>
    <p:extLst>
      <p:ext uri="{BB962C8B-B14F-4D97-AF65-F5344CB8AC3E}">
        <p14:creationId xmlns:p14="http://schemas.microsoft.com/office/powerpoint/2010/main" val="414856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677F-55A0-2891-2F1B-2BC6268BF230}"/>
              </a:ext>
            </a:extLst>
          </p:cNvPr>
          <p:cNvSpPr>
            <a:spLocks noGrp="1"/>
          </p:cNvSpPr>
          <p:nvPr>
            <p:ph type="title"/>
          </p:nvPr>
        </p:nvSpPr>
        <p:spPr>
          <a:xfrm>
            <a:off x="1295402" y="982133"/>
            <a:ext cx="9601196" cy="661137"/>
          </a:xfrm>
        </p:spPr>
        <p:txBody>
          <a:bodyPr>
            <a:normAutofit/>
          </a:bodyPr>
          <a:lstStyle/>
          <a:p>
            <a:pPr algn="r" rtl="1"/>
            <a:r>
              <a:rPr lang="fa-IR" sz="2000" b="1" i="0" u="none" strike="noStrike" baseline="0" dirty="0">
                <a:solidFill>
                  <a:srgbClr val="007EC6"/>
                </a:solidFill>
                <a:latin typeface="IRANSansXFaNum-ExtraBold"/>
                <a:cs typeface="B Jadid" panose="00000700000000000000" pitchFamily="2" charset="-78"/>
              </a:rPr>
              <a:t>اصول خود مراقبتی برای پیشگیری و تشخیص زودهنگام سرطان روده بزرگ</a:t>
            </a:r>
            <a:endParaRPr lang="en-US" sz="4800" dirty="0">
              <a:cs typeface="B Jadid" panose="00000700000000000000" pitchFamily="2" charset="-78"/>
            </a:endParaRPr>
          </a:p>
        </p:txBody>
      </p:sp>
      <p:sp>
        <p:nvSpPr>
          <p:cNvPr id="3" name="Content Placeholder 2">
            <a:extLst>
              <a:ext uri="{FF2B5EF4-FFF2-40B4-BE49-F238E27FC236}">
                <a16:creationId xmlns:a16="http://schemas.microsoft.com/office/drawing/2014/main" id="{7148C3F7-698A-4718-24F7-940FF312F945}"/>
              </a:ext>
            </a:extLst>
          </p:cNvPr>
          <p:cNvSpPr>
            <a:spLocks noGrp="1"/>
          </p:cNvSpPr>
          <p:nvPr>
            <p:ph idx="1"/>
          </p:nvPr>
        </p:nvSpPr>
        <p:spPr>
          <a:xfrm>
            <a:off x="1295401" y="1842052"/>
            <a:ext cx="9601196" cy="4033816"/>
          </a:xfrm>
        </p:spPr>
        <p:txBody>
          <a:bodyPr/>
          <a:lstStyle/>
          <a:p>
            <a:pPr algn="justLow" rtl="1">
              <a:lnSpc>
                <a:spcPct val="150000"/>
              </a:lnSpc>
            </a:pPr>
            <a:r>
              <a:rPr lang="fa-IR" sz="1800" b="1" i="0" u="none" strike="noStrike" baseline="0" dirty="0">
                <a:latin typeface="wMitra"/>
                <a:cs typeface="B Zar" panose="00000400000000000000" pitchFamily="2" charset="-78"/>
              </a:rPr>
              <a:t>برای آموزش خود مراقبتی به افراد شرکت کننده در برنامه های پیشگیری و تشخیص زودهنگام سرطا ن ها دو اصل مهم باید آموزش داده شود:</a:t>
            </a:r>
          </a:p>
          <a:p>
            <a:pPr algn="justLow" rtl="1">
              <a:lnSpc>
                <a:spcPct val="150000"/>
              </a:lnSpc>
            </a:pPr>
            <a:r>
              <a:rPr lang="fa-IR" sz="2000" b="1" i="0" u="none" strike="noStrike" baseline="0" dirty="0">
                <a:solidFill>
                  <a:srgbClr val="FF0000"/>
                </a:solidFill>
                <a:latin typeface="IRANSansXFaNum-ExtraBold"/>
                <a:cs typeface="B Jadid" panose="00000700000000000000" pitchFamily="2" charset="-78"/>
              </a:rPr>
              <a:t>1. را ه های پیشگیری از سرطان</a:t>
            </a:r>
          </a:p>
          <a:p>
            <a:pPr algn="justLow" rtl="1">
              <a:lnSpc>
                <a:spcPct val="150000"/>
              </a:lnSpc>
            </a:pPr>
            <a:r>
              <a:rPr lang="fa-IR" sz="1800" b="1" i="0" u="none" strike="noStrike" baseline="0" dirty="0">
                <a:latin typeface="wMitra"/>
                <a:cs typeface="B Zar" panose="00000400000000000000" pitchFamily="2" charset="-78"/>
              </a:rPr>
              <a:t>به طور کلی باید به افراد آموزش داده شود که سرطان بر خلاف تصور عام، یک بیماری قابل پیشگیری است به طوری که بیش از 40 درصد سرطا ن ها قابل پیشگیری اند.</a:t>
            </a:r>
          </a:p>
          <a:p>
            <a:pPr algn="justLow" rtl="1">
              <a:lnSpc>
                <a:spcPct val="150000"/>
              </a:lnSpc>
            </a:pPr>
            <a:r>
              <a:rPr lang="fa-IR" sz="1800" b="1" i="0" u="none" strike="noStrike" baseline="0" dirty="0">
                <a:latin typeface="wMitra"/>
                <a:cs typeface="B Zar" panose="00000400000000000000" pitchFamily="2" charset="-78"/>
              </a:rPr>
              <a:t> برای پیشگیری از سرطان روده بزرگ باید بدانیم که علل ایجاد کننده سرطان و را ه های دوری کردن از آن کدامند؛ همچنین چه عواملی اثر محافظتی در برابر این سرطان دارند. </a:t>
            </a:r>
            <a:endParaRPr lang="en-US" b="1" dirty="0">
              <a:cs typeface="B Zar" panose="00000400000000000000" pitchFamily="2" charset="-78"/>
            </a:endParaRPr>
          </a:p>
        </p:txBody>
      </p:sp>
    </p:spTree>
    <p:extLst>
      <p:ext uri="{BB962C8B-B14F-4D97-AF65-F5344CB8AC3E}">
        <p14:creationId xmlns:p14="http://schemas.microsoft.com/office/powerpoint/2010/main" val="56253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FB24B7-73EA-AD91-550A-A1D55F591899}"/>
              </a:ext>
            </a:extLst>
          </p:cNvPr>
          <p:cNvSpPr>
            <a:spLocks noGrp="1"/>
          </p:cNvSpPr>
          <p:nvPr>
            <p:ph idx="1"/>
          </p:nvPr>
        </p:nvSpPr>
        <p:spPr/>
        <p:txBody>
          <a:bodyPr>
            <a:normAutofit/>
          </a:bodyPr>
          <a:lstStyle/>
          <a:p>
            <a:pPr algn="justLow" rtl="1">
              <a:lnSpc>
                <a:spcPct val="150000"/>
              </a:lnSpc>
            </a:pPr>
            <a:r>
              <a:rPr lang="fa-IR" sz="2000" b="1" i="0" u="none" strike="noStrike" baseline="0" dirty="0">
                <a:solidFill>
                  <a:srgbClr val="FF0000"/>
                </a:solidFill>
                <a:latin typeface="IRANSansXFaNum-ExtraBold"/>
                <a:cs typeface="B Jadid" panose="00000700000000000000" pitchFamily="2" charset="-78"/>
              </a:rPr>
              <a:t>2. علایم هشدار دهنده سرطان</a:t>
            </a:r>
          </a:p>
          <a:p>
            <a:pPr algn="justLow" rtl="1">
              <a:lnSpc>
                <a:spcPct val="150000"/>
              </a:lnSpc>
            </a:pPr>
            <a:r>
              <a:rPr lang="fa-IR" sz="2000" b="1" i="0" u="none" strike="noStrike" baseline="0" dirty="0">
                <a:latin typeface="wMitra"/>
                <a:cs typeface="B Zar" panose="00000400000000000000" pitchFamily="2" charset="-78"/>
              </a:rPr>
              <a:t>با شناخت علایم هشداردهنده سرطان روده بزرگ و مراجعه به موقع به خانه ها و پایگاه های بهداشتی می توان ضایعات پیش سرطانی را پیش از تبدیل شدن به سرطان، تشخیص داد.</a:t>
            </a:r>
            <a:endParaRPr lang="en-US" sz="2800" b="1" dirty="0">
              <a:cs typeface="B Zar" panose="00000400000000000000" pitchFamily="2" charset="-78"/>
            </a:endParaRPr>
          </a:p>
        </p:txBody>
      </p:sp>
    </p:spTree>
    <p:extLst>
      <p:ext uri="{BB962C8B-B14F-4D97-AF65-F5344CB8AC3E}">
        <p14:creationId xmlns:p14="http://schemas.microsoft.com/office/powerpoint/2010/main" val="2298177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C86E-36A2-5618-1109-227982CD5D75}"/>
              </a:ext>
            </a:extLst>
          </p:cNvPr>
          <p:cNvSpPr>
            <a:spLocks noGrp="1"/>
          </p:cNvSpPr>
          <p:nvPr>
            <p:ph type="title"/>
          </p:nvPr>
        </p:nvSpPr>
        <p:spPr>
          <a:xfrm>
            <a:off x="1295401" y="1300185"/>
            <a:ext cx="9601196" cy="860316"/>
          </a:xfrm>
        </p:spPr>
        <p:txBody>
          <a:bodyPr>
            <a:noAutofit/>
          </a:bodyPr>
          <a:lstStyle/>
          <a:p>
            <a:pPr algn="r" rtl="1"/>
            <a:r>
              <a:rPr lang="fa-IR" sz="3200" b="1" dirty="0">
                <a:solidFill>
                  <a:srgbClr val="007EC6"/>
                </a:solidFill>
                <a:latin typeface="IRANSansXFaNum-ExtraBold"/>
                <a:cs typeface="B Jadid" panose="00000700000000000000" pitchFamily="2" charset="-78"/>
              </a:rPr>
              <a:t>عوامل خطر سرطان روده بزرگ و پیشگیری از آن</a:t>
            </a:r>
            <a:br>
              <a:rPr lang="fa-IR" sz="3200" b="1" dirty="0">
                <a:solidFill>
                  <a:srgbClr val="007EC6"/>
                </a:solidFill>
                <a:latin typeface="IRANSansXFaNum-ExtraBold"/>
                <a:cs typeface="B Jadid" panose="00000700000000000000" pitchFamily="2" charset="-78"/>
              </a:rPr>
            </a:br>
            <a:endParaRPr lang="en-US" sz="3200" dirty="0">
              <a:cs typeface="B Jadid" panose="00000700000000000000" pitchFamily="2" charset="-78"/>
            </a:endParaRPr>
          </a:p>
        </p:txBody>
      </p:sp>
      <p:sp>
        <p:nvSpPr>
          <p:cNvPr id="3" name="Content Placeholder 2">
            <a:extLst>
              <a:ext uri="{FF2B5EF4-FFF2-40B4-BE49-F238E27FC236}">
                <a16:creationId xmlns:a16="http://schemas.microsoft.com/office/drawing/2014/main" id="{7D063B8C-62DF-6BD2-7F19-E16BC2C1BE44}"/>
              </a:ext>
            </a:extLst>
          </p:cNvPr>
          <p:cNvSpPr>
            <a:spLocks noGrp="1"/>
          </p:cNvSpPr>
          <p:nvPr>
            <p:ph idx="1"/>
          </p:nvPr>
        </p:nvSpPr>
        <p:spPr/>
        <p:txBody>
          <a:bodyPr>
            <a:normAutofit/>
          </a:bodyPr>
          <a:lstStyle/>
          <a:p>
            <a:pPr algn="justLow" rtl="1">
              <a:lnSpc>
                <a:spcPct val="150000"/>
              </a:lnSpc>
            </a:pPr>
            <a:r>
              <a:rPr lang="fa-IR" b="1" i="0" u="none" strike="noStrike" baseline="0" dirty="0">
                <a:solidFill>
                  <a:srgbClr val="000000"/>
                </a:solidFill>
                <a:latin typeface="wMitra"/>
                <a:cs typeface="B Lotus" panose="00000400000000000000" pitchFamily="2" charset="-78"/>
              </a:rPr>
              <a:t>یکی از مهمترین اصول اولیه مبارزه با سرطان روده بزرگ، انجام اقدامات پیشگیرانه است؛ بنابراین لازم است در خصوص عوامل خطرایجاد کننده این سرطان و را ه های پیشگیری و کنترل این عوامل، آموز ش های لازم به بیمار و خانواده وی داده شود.</a:t>
            </a:r>
            <a:endParaRPr lang="en-US" sz="3200" b="1" dirty="0">
              <a:cs typeface="B Lotus" panose="00000400000000000000" pitchFamily="2" charset="-78"/>
            </a:endParaRPr>
          </a:p>
        </p:txBody>
      </p:sp>
    </p:spTree>
    <p:extLst>
      <p:ext uri="{BB962C8B-B14F-4D97-AF65-F5344CB8AC3E}">
        <p14:creationId xmlns:p14="http://schemas.microsoft.com/office/powerpoint/2010/main" val="1363531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5050-8191-06A7-6B60-2A3420CD550B}"/>
              </a:ext>
            </a:extLst>
          </p:cNvPr>
          <p:cNvSpPr>
            <a:spLocks noGrp="1"/>
          </p:cNvSpPr>
          <p:nvPr>
            <p:ph type="title"/>
          </p:nvPr>
        </p:nvSpPr>
        <p:spPr>
          <a:xfrm>
            <a:off x="1295402" y="982132"/>
            <a:ext cx="9601196" cy="1098459"/>
          </a:xfrm>
        </p:spPr>
        <p:txBody>
          <a:bodyPr>
            <a:normAutofit/>
          </a:bodyPr>
          <a:lstStyle/>
          <a:p>
            <a:pPr algn="r" rtl="1"/>
            <a:r>
              <a:rPr lang="fa-IR" sz="2000" b="0" i="0" u="none" strike="noStrike" baseline="0" dirty="0">
                <a:latin typeface="wMitra"/>
                <a:cs typeface="B Jadid" panose="00000700000000000000" pitchFamily="2" charset="-78"/>
              </a:rPr>
              <a:t>عوامل خطر سرطان روده بزرگ را می توان به دو دسته غیرقابل اصلاح و قابل اصلاح تقسیم کرد. </a:t>
            </a:r>
            <a:br>
              <a:rPr lang="fa-IR" sz="2000" b="0" i="0" u="none" strike="noStrike" baseline="0" dirty="0">
                <a:latin typeface="wMitra"/>
                <a:cs typeface="B Jadid" panose="00000700000000000000" pitchFamily="2" charset="-78"/>
              </a:rPr>
            </a:br>
            <a:r>
              <a:rPr lang="fa-IR" sz="2000" b="0" i="0" u="none" strike="noStrike" baseline="0" dirty="0">
                <a:latin typeface="wMitra"/>
                <a:cs typeface="B Jadid" panose="00000700000000000000" pitchFamily="2" charset="-78"/>
              </a:rPr>
              <a:t>عوامل غیرقابل اصلاح عبارتند از:</a:t>
            </a:r>
            <a:endParaRPr lang="en-US" sz="4800" dirty="0">
              <a:cs typeface="B Jadid" panose="00000700000000000000" pitchFamily="2" charset="-78"/>
            </a:endParaRPr>
          </a:p>
        </p:txBody>
      </p:sp>
      <p:sp>
        <p:nvSpPr>
          <p:cNvPr id="3" name="Content Placeholder 2">
            <a:extLst>
              <a:ext uri="{FF2B5EF4-FFF2-40B4-BE49-F238E27FC236}">
                <a16:creationId xmlns:a16="http://schemas.microsoft.com/office/drawing/2014/main" id="{AEFD4349-2E67-65A8-7917-5ECFF4B1DDCA}"/>
              </a:ext>
            </a:extLst>
          </p:cNvPr>
          <p:cNvSpPr>
            <a:spLocks noGrp="1"/>
          </p:cNvSpPr>
          <p:nvPr>
            <p:ph idx="1"/>
          </p:nvPr>
        </p:nvSpPr>
        <p:spPr/>
        <p:txBody>
          <a:bodyPr>
            <a:normAutofit/>
          </a:bodyPr>
          <a:lstStyle/>
          <a:p>
            <a:pPr algn="justLow" rtl="1">
              <a:lnSpc>
                <a:spcPct val="150000"/>
              </a:lnSpc>
            </a:pPr>
            <a:r>
              <a:rPr lang="fa-IR" sz="2000" i="0" u="none" strike="noStrike" baseline="0" dirty="0">
                <a:latin typeface="wMitra"/>
                <a:cs typeface="B Zar" panose="00000400000000000000" pitchFamily="2" charset="-78"/>
              </a:rPr>
              <a:t>افزایش سن</a:t>
            </a:r>
          </a:p>
          <a:p>
            <a:pPr algn="justLow" rtl="1">
              <a:lnSpc>
                <a:spcPct val="150000"/>
              </a:lnSpc>
            </a:pPr>
            <a:r>
              <a:rPr lang="fa-IR" sz="2000" i="0" u="none" strike="noStrike" baseline="0" dirty="0">
                <a:latin typeface="wMitra"/>
                <a:cs typeface="B Zar" panose="00000400000000000000" pitchFamily="2" charset="-78"/>
              </a:rPr>
              <a:t> سابقه خانوادگی پولیپ یا سرطان روده بزرگ</a:t>
            </a:r>
          </a:p>
          <a:p>
            <a:pPr algn="justLow" rtl="1">
              <a:lnSpc>
                <a:spcPct val="150000"/>
              </a:lnSpc>
            </a:pPr>
            <a:r>
              <a:rPr lang="fa-IR" sz="2000" i="0" u="none" strike="noStrike" baseline="0" dirty="0">
                <a:latin typeface="wMitra"/>
                <a:cs typeface="B Zar" panose="00000400000000000000" pitchFamily="2" charset="-78"/>
              </a:rPr>
              <a:t> بیمار ی های ارثی مانند پولیپ های آدنوماتوز فامیلی (</a:t>
            </a:r>
            <a:r>
              <a:rPr lang="en-US" sz="2000" i="0" u="none" strike="noStrike" baseline="0" dirty="0">
                <a:latin typeface="Calibri" panose="020F0502020204030204" pitchFamily="34" charset="0"/>
                <a:cs typeface="B Zar" panose="00000400000000000000" pitchFamily="2" charset="-78"/>
              </a:rPr>
              <a:t>Familial Adenomatous Polyposis: FAP</a:t>
            </a:r>
            <a:r>
              <a:rPr lang="fa-IR" sz="2000" i="0" u="none" strike="noStrike" baseline="0" dirty="0">
                <a:latin typeface="Calibri" panose="020F0502020204030204" pitchFamily="34" charset="0"/>
                <a:cs typeface="B Zar" panose="00000400000000000000" pitchFamily="2" charset="-78"/>
              </a:rPr>
              <a:t>)</a:t>
            </a:r>
            <a:endParaRPr lang="en-US" sz="2000" i="0" u="none" strike="noStrike" baseline="0" dirty="0">
              <a:latin typeface="Calibri" panose="020F0502020204030204" pitchFamily="34" charset="0"/>
              <a:cs typeface="B Zar" panose="00000400000000000000" pitchFamily="2" charset="-78"/>
            </a:endParaRPr>
          </a:p>
          <a:p>
            <a:pPr algn="justLow" rtl="1">
              <a:lnSpc>
                <a:spcPct val="150000"/>
              </a:lnSpc>
            </a:pPr>
            <a:r>
              <a:rPr lang="fa-IR" sz="2000" i="0" u="none" strike="noStrike" baseline="0" dirty="0">
                <a:latin typeface="wMitra"/>
                <a:cs typeface="B Zar" panose="00000400000000000000" pitchFamily="2" charset="-78"/>
              </a:rPr>
              <a:t>یا سرطان کولون ارثی بدون پولیپوز (</a:t>
            </a:r>
            <a:r>
              <a:rPr lang="en-US" sz="2000" i="0" u="none" strike="noStrike" baseline="0" dirty="0">
                <a:latin typeface="Calibri" panose="020F0502020204030204" pitchFamily="34" charset="0"/>
                <a:cs typeface="B Zar" panose="00000400000000000000" pitchFamily="2" charset="-78"/>
              </a:rPr>
              <a:t>Hereditary Nonpolyposis Colorectal Cancer: HNCC</a:t>
            </a:r>
            <a:r>
              <a:rPr lang="fa-IR" sz="2000" i="0" u="none" strike="noStrike" baseline="0" dirty="0">
                <a:latin typeface="Calibri" panose="020F0502020204030204" pitchFamily="34" charset="0"/>
                <a:cs typeface="B Zar" panose="00000400000000000000" pitchFamily="2" charset="-78"/>
              </a:rPr>
              <a:t>)</a:t>
            </a:r>
            <a:endParaRPr lang="en-US" sz="2800" dirty="0">
              <a:cs typeface="B Zar" panose="00000400000000000000" pitchFamily="2" charset="-78"/>
            </a:endParaRPr>
          </a:p>
        </p:txBody>
      </p:sp>
    </p:spTree>
    <p:extLst>
      <p:ext uri="{BB962C8B-B14F-4D97-AF65-F5344CB8AC3E}">
        <p14:creationId xmlns:p14="http://schemas.microsoft.com/office/powerpoint/2010/main" val="4073579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58B5A7-790F-7DE8-6BCD-B0501206BEB0}"/>
              </a:ext>
            </a:extLst>
          </p:cNvPr>
          <p:cNvPicPr>
            <a:picLocks noGrp="1" noChangeAspect="1"/>
          </p:cNvPicPr>
          <p:nvPr>
            <p:ph idx="1"/>
          </p:nvPr>
        </p:nvPicPr>
        <p:blipFill>
          <a:blip r:embed="rId2"/>
          <a:stretch>
            <a:fillRect/>
          </a:stretch>
        </p:blipFill>
        <p:spPr>
          <a:xfrm>
            <a:off x="1162052" y="1463675"/>
            <a:ext cx="5314950" cy="3930650"/>
          </a:xfrm>
        </p:spPr>
      </p:pic>
      <p:pic>
        <p:nvPicPr>
          <p:cNvPr id="6" name="Picture 2" descr="http://img.tebyan.net/big/1391/03/217176812301624113927175104128145102685247.jpg">
            <a:extLst>
              <a:ext uri="{FF2B5EF4-FFF2-40B4-BE49-F238E27FC236}">
                <a16:creationId xmlns:a16="http://schemas.microsoft.com/office/drawing/2014/main" id="{C6DDEFBC-E638-F129-3071-31989143A18E}"/>
              </a:ext>
            </a:extLst>
          </p:cNvPr>
          <p:cNvPicPr>
            <a:picLocks noChangeAspect="1" noChangeArrowheads="1"/>
          </p:cNvPicPr>
          <p:nvPr/>
        </p:nvPicPr>
        <p:blipFill>
          <a:blip r:embed="rId3"/>
          <a:srcRect/>
          <a:stretch>
            <a:fillRect/>
          </a:stretch>
        </p:blipFill>
        <p:spPr bwMode="auto">
          <a:xfrm>
            <a:off x="6648448" y="1714502"/>
            <a:ext cx="4381500" cy="2857500"/>
          </a:xfrm>
          <a:prstGeom prst="rect">
            <a:avLst/>
          </a:prstGeom>
          <a:noFill/>
        </p:spPr>
      </p:pic>
    </p:spTree>
    <p:extLst>
      <p:ext uri="{BB962C8B-B14F-4D97-AF65-F5344CB8AC3E}">
        <p14:creationId xmlns:p14="http://schemas.microsoft.com/office/powerpoint/2010/main" val="187160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AECAA-D0CA-51DD-F532-F5A8C2DE2A40}"/>
              </a:ext>
            </a:extLst>
          </p:cNvPr>
          <p:cNvSpPr>
            <a:spLocks noGrp="1"/>
          </p:cNvSpPr>
          <p:nvPr>
            <p:ph idx="1"/>
          </p:nvPr>
        </p:nvSpPr>
        <p:spPr>
          <a:xfrm>
            <a:off x="1295401" y="1166191"/>
            <a:ext cx="9601196" cy="5155096"/>
          </a:xfrm>
        </p:spPr>
        <p:txBody>
          <a:bodyPr>
            <a:normAutofit/>
          </a:bodyPr>
          <a:lstStyle/>
          <a:p>
            <a:pPr algn="just" rtl="1">
              <a:lnSpc>
                <a:spcPct val="200000"/>
              </a:lnSpc>
            </a:pPr>
            <a:r>
              <a:rPr lang="fa-IR" sz="2000" b="1" i="0" u="none" strike="noStrike" baseline="0" dirty="0">
                <a:latin typeface="wMitra"/>
                <a:cs typeface="B Zar" panose="00000400000000000000" pitchFamily="2" charset="-78"/>
              </a:rPr>
              <a:t>بنابراین، باید به افراد آموزش داد که اگر فرد مبتلا به سرطان، به خصوص در خانواده درجه یک(پدر، مادر، برادر، خواهر یا فرزندان) یا درجه دو (عمه، عمو، خاله، دایی، پدربزرگ یا مادر بزرگ) دارند، باید توجه بیشتری به علایم خود داشته باشند و به ارزیابی های بیشتری از جمله رو ش های غربالگری نیاز دارند. </a:t>
            </a:r>
          </a:p>
          <a:p>
            <a:pPr algn="just" rtl="1"/>
            <a:endParaRPr lang="fa-IR" sz="2000" b="1" dirty="0">
              <a:latin typeface="wMitra"/>
              <a:cs typeface="B Zar" panose="00000400000000000000" pitchFamily="2" charset="-78"/>
            </a:endParaRPr>
          </a:p>
          <a:p>
            <a:pPr algn="just" rtl="1"/>
            <a:r>
              <a:rPr lang="fa-IR" b="1" i="0" u="none" strike="noStrike" baseline="0" dirty="0">
                <a:solidFill>
                  <a:srgbClr val="FF0000"/>
                </a:solidFill>
                <a:latin typeface="wMitra"/>
                <a:cs typeface="B Zar" panose="00000400000000000000" pitchFamily="2" charset="-78"/>
              </a:rPr>
              <a:t>هر چه تعداد فامیل مبتلا بیشتر و سن ابتلای آنها پایین تر </a:t>
            </a:r>
            <a:r>
              <a:rPr lang="fa-IR" b="1" dirty="0">
                <a:solidFill>
                  <a:srgbClr val="FF0000"/>
                </a:solidFill>
                <a:latin typeface="wMitra"/>
                <a:cs typeface="B Zar" panose="00000400000000000000" pitchFamily="2" charset="-78"/>
              </a:rPr>
              <a:t>(</a:t>
            </a:r>
            <a:r>
              <a:rPr lang="fa-IR" b="1" i="0" u="none" strike="noStrike" baseline="0" dirty="0">
                <a:solidFill>
                  <a:srgbClr val="FF0000"/>
                </a:solidFill>
                <a:latin typeface="wMitra"/>
                <a:cs typeface="B Zar" panose="00000400000000000000" pitchFamily="2" charset="-78"/>
              </a:rPr>
              <a:t>به خصوص زیر 50 سال) باشد، میزان خطر بیشتر افزایش می یابد.</a:t>
            </a:r>
            <a:endParaRPr lang="en-US" sz="3200" b="1" dirty="0">
              <a:solidFill>
                <a:srgbClr val="FF0000"/>
              </a:solidFill>
              <a:cs typeface="B Zar" panose="00000400000000000000" pitchFamily="2" charset="-78"/>
            </a:endParaRPr>
          </a:p>
        </p:txBody>
      </p:sp>
    </p:spTree>
    <p:extLst>
      <p:ext uri="{BB962C8B-B14F-4D97-AF65-F5344CB8AC3E}">
        <p14:creationId xmlns:p14="http://schemas.microsoft.com/office/powerpoint/2010/main" val="455903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31A10-14B8-F2AB-12D1-280EBC028F91}"/>
              </a:ext>
            </a:extLst>
          </p:cNvPr>
          <p:cNvSpPr>
            <a:spLocks noGrp="1"/>
          </p:cNvSpPr>
          <p:nvPr>
            <p:ph idx="1"/>
          </p:nvPr>
        </p:nvSpPr>
        <p:spPr>
          <a:xfrm>
            <a:off x="1295401" y="1749287"/>
            <a:ext cx="9601196" cy="4126581"/>
          </a:xfrm>
        </p:spPr>
        <p:txBody>
          <a:bodyPr>
            <a:normAutofit/>
          </a:bodyPr>
          <a:lstStyle/>
          <a:p>
            <a:pPr algn="justLow" rtl="1">
              <a:lnSpc>
                <a:spcPct val="200000"/>
              </a:lnSpc>
            </a:pPr>
            <a:r>
              <a:rPr lang="fa-IR" sz="2000" b="1" i="0" u="none" strike="noStrike" baseline="0" dirty="0">
                <a:latin typeface="wMitra"/>
                <a:cs typeface="B Zar" panose="00000400000000000000" pitchFamily="2" charset="-78"/>
              </a:rPr>
              <a:t>اما نزدیک به دو سوم افرادی که به سرطان روده بزرگ می شوند، هیچ سابقه خانوادگی ندارند و بسیاری از آنها عوامل خطری دارند که می توان اصلاح کرد. به این معنی که یا از این عوامل خطر می توان دوری کرد و یا اگر مانند بیماری التهابی روده بزرگ، اجتناب ناپذیر باشند، می توان با بررسی های دقیق پزشکی، از بروز سرطان رودۀ بزرگ در آنها جلوگیری کرد.</a:t>
            </a:r>
            <a:endParaRPr lang="en-US" sz="2800" b="1" dirty="0">
              <a:cs typeface="B Zar" panose="00000400000000000000" pitchFamily="2" charset="-78"/>
            </a:endParaRPr>
          </a:p>
        </p:txBody>
      </p:sp>
    </p:spTree>
    <p:extLst>
      <p:ext uri="{BB962C8B-B14F-4D97-AF65-F5344CB8AC3E}">
        <p14:creationId xmlns:p14="http://schemas.microsoft.com/office/powerpoint/2010/main" val="386100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3275-1A70-59CC-2BC7-5C86ABC76BA3}"/>
              </a:ext>
            </a:extLst>
          </p:cNvPr>
          <p:cNvSpPr>
            <a:spLocks noGrp="1"/>
          </p:cNvSpPr>
          <p:nvPr>
            <p:ph type="title"/>
          </p:nvPr>
        </p:nvSpPr>
        <p:spPr>
          <a:xfrm>
            <a:off x="887896" y="743592"/>
            <a:ext cx="10113063" cy="1303867"/>
          </a:xfrm>
        </p:spPr>
        <p:txBody>
          <a:bodyPr>
            <a:normAutofit fontScale="90000"/>
          </a:bodyPr>
          <a:lstStyle/>
          <a:p>
            <a:pPr algn="r" rtl="1"/>
            <a:r>
              <a:rPr lang="fa-IR" sz="3600" b="1" dirty="0">
                <a:solidFill>
                  <a:srgbClr val="007EC6"/>
                </a:solidFill>
                <a:latin typeface="wMitra-Bold"/>
                <a:cs typeface="B Jadid" panose="00000700000000000000" pitchFamily="2" charset="-78"/>
              </a:rPr>
              <a:t>بیماری التهابی روده(</a:t>
            </a:r>
            <a:r>
              <a:rPr lang="en-US" sz="3600" b="1" dirty="0">
                <a:solidFill>
                  <a:srgbClr val="007EC6"/>
                </a:solidFill>
                <a:latin typeface="wMitra-Bold"/>
                <a:cs typeface="B Jadid" panose="00000700000000000000" pitchFamily="2" charset="-78"/>
              </a:rPr>
              <a:t>IBD</a:t>
            </a:r>
            <a:r>
              <a:rPr lang="fa-IR" sz="3600" b="1" dirty="0">
                <a:solidFill>
                  <a:srgbClr val="007EC6"/>
                </a:solidFill>
                <a:latin typeface="wMitra-Bold"/>
                <a:cs typeface="B Jadid" panose="00000700000000000000" pitchFamily="2" charset="-78"/>
              </a:rPr>
              <a:t>):</a:t>
            </a:r>
            <a:r>
              <a:rPr lang="en-US" sz="4000" b="1" dirty="0">
                <a:solidFill>
                  <a:srgbClr val="FF0000"/>
                </a:solidFill>
                <a:cs typeface="B Titr" panose="00000700000000000000" pitchFamily="2" charset="-78"/>
              </a:rPr>
              <a:t>Inflammatory bowel disease</a:t>
            </a:r>
            <a:r>
              <a:rPr lang="en-US" sz="7300" b="1" dirty="0">
                <a:solidFill>
                  <a:srgbClr val="FF0000"/>
                </a:solidFill>
                <a:latin typeface="wMitra-Bold"/>
                <a:cs typeface="B Titr" panose="00000700000000000000" pitchFamily="2" charset="-78"/>
              </a:rPr>
              <a:t> </a:t>
            </a:r>
            <a:endParaRPr lang="en-US" sz="3600" b="1"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id="{4A54DC78-74F9-3743-55B2-3FAE73C8A7F3}"/>
              </a:ext>
            </a:extLst>
          </p:cNvPr>
          <p:cNvSpPr>
            <a:spLocks noGrp="1"/>
          </p:cNvSpPr>
          <p:nvPr>
            <p:ph idx="1"/>
          </p:nvPr>
        </p:nvSpPr>
        <p:spPr>
          <a:xfrm>
            <a:off x="1139687" y="2285997"/>
            <a:ext cx="10113063" cy="4008785"/>
          </a:xfrm>
        </p:spPr>
        <p:txBody>
          <a:bodyPr>
            <a:normAutofit/>
          </a:bodyPr>
          <a:lstStyle/>
          <a:p>
            <a:pPr algn="justLow" rtl="1">
              <a:lnSpc>
                <a:spcPct val="200000"/>
              </a:lnSpc>
            </a:pPr>
            <a:r>
              <a:rPr lang="fa-IR" sz="1800" b="1" dirty="0">
                <a:solidFill>
                  <a:srgbClr val="000000"/>
                </a:solidFill>
                <a:latin typeface="wMitra"/>
                <a:cs typeface="B Zar" panose="00000400000000000000" pitchFamily="2" charset="-78"/>
              </a:rPr>
              <a:t>به گروهی از بیماری‌ها گفته می‌شود که سبب التهاب جدار </a:t>
            </a:r>
            <a:r>
              <a:rPr lang="fa-IR" sz="1800" b="1" dirty="0">
                <a:solidFill>
                  <a:srgbClr val="000000"/>
                </a:solidFill>
                <a:latin typeface="wMitra"/>
                <a:cs typeface="B Zar" panose="00000400000000000000" pitchFamily="2" charset="-78"/>
                <a:hlinkClick r:id="rId2" tooltip="روده بزرگ">
                  <a:extLst>
                    <a:ext uri="{A12FA001-AC4F-418D-AE19-62706E023703}">
                      <ahyp:hlinkClr xmlns:ahyp="http://schemas.microsoft.com/office/drawing/2018/hyperlinkcolor" xmlns="" val="tx"/>
                    </a:ext>
                  </a:extLst>
                </a:hlinkClick>
              </a:rPr>
              <a:t>روده بزرگ</a:t>
            </a:r>
            <a:r>
              <a:rPr lang="fa-IR" sz="1800" b="1" dirty="0">
                <a:solidFill>
                  <a:srgbClr val="000000"/>
                </a:solidFill>
                <a:latin typeface="wMitra"/>
                <a:cs typeface="B Zar" panose="00000400000000000000" pitchFamily="2" charset="-78"/>
              </a:rPr>
              <a:t> و </a:t>
            </a:r>
            <a:r>
              <a:rPr lang="fa-IR" sz="1800" b="1" dirty="0">
                <a:solidFill>
                  <a:srgbClr val="000000"/>
                </a:solidFill>
                <a:latin typeface="wMitra"/>
                <a:cs typeface="B Zar" panose="00000400000000000000" pitchFamily="2" charset="-78"/>
                <a:hlinkClick r:id="rId3" tooltip="روده باریک">
                  <a:extLst>
                    <a:ext uri="{A12FA001-AC4F-418D-AE19-62706E023703}">
                      <ahyp:hlinkClr xmlns:ahyp="http://schemas.microsoft.com/office/drawing/2018/hyperlinkcolor" xmlns="" val="tx"/>
                    </a:ext>
                  </a:extLst>
                </a:hlinkClick>
              </a:rPr>
              <a:t>روده باریک</a:t>
            </a:r>
            <a:r>
              <a:rPr lang="fa-IR" sz="1800" b="1" dirty="0">
                <a:solidFill>
                  <a:srgbClr val="000000"/>
                </a:solidFill>
                <a:latin typeface="wMitra"/>
                <a:cs typeface="B Zar" panose="00000400000000000000" pitchFamily="2" charset="-78"/>
              </a:rPr>
              <a:t> می‌گردند. شایع‌ترین این بیماری‌ها عبارت‌اند از: بیماری </a:t>
            </a:r>
            <a:r>
              <a:rPr lang="fa-IR" sz="1800" b="1" dirty="0">
                <a:solidFill>
                  <a:srgbClr val="000000"/>
                </a:solidFill>
                <a:latin typeface="wMitra"/>
                <a:cs typeface="B Zar" panose="00000400000000000000" pitchFamily="2" charset="-78"/>
                <a:hlinkClick r:id="rId4" tooltip="کولیت زخمی">
                  <a:extLst>
                    <a:ext uri="{A12FA001-AC4F-418D-AE19-62706E023703}">
                      <ahyp:hlinkClr xmlns:ahyp="http://schemas.microsoft.com/office/drawing/2018/hyperlinkcolor" xmlns="" val="tx"/>
                    </a:ext>
                  </a:extLst>
                </a:hlinkClick>
              </a:rPr>
              <a:t>کولیت زخمی</a:t>
            </a:r>
            <a:r>
              <a:rPr lang="fa-IR" sz="1800" b="1" dirty="0">
                <a:solidFill>
                  <a:srgbClr val="000000"/>
                </a:solidFill>
                <a:latin typeface="wMitra"/>
                <a:cs typeface="B Zar" panose="00000400000000000000" pitchFamily="2" charset="-78"/>
              </a:rPr>
              <a:t> و بیماری </a:t>
            </a:r>
            <a:r>
              <a:rPr lang="fa-IR" sz="1800" b="1" dirty="0">
                <a:solidFill>
                  <a:srgbClr val="000000"/>
                </a:solidFill>
                <a:latin typeface="wMitra"/>
                <a:cs typeface="B Zar" panose="00000400000000000000" pitchFamily="2" charset="-78"/>
                <a:hlinkClick r:id="rId5" tooltip="کرون (بیماری)">
                  <a:extLst>
                    <a:ext uri="{A12FA001-AC4F-418D-AE19-62706E023703}">
                      <ahyp:hlinkClr xmlns:ahyp="http://schemas.microsoft.com/office/drawing/2018/hyperlinkcolor" xmlns="" val="tx"/>
                    </a:ext>
                  </a:extLst>
                </a:hlinkClick>
              </a:rPr>
              <a:t>کرون</a:t>
            </a:r>
            <a:r>
              <a:rPr lang="fa-IR" sz="1800" b="1" dirty="0">
                <a:solidFill>
                  <a:srgbClr val="000000"/>
                </a:solidFill>
                <a:latin typeface="wMitra"/>
                <a:cs typeface="B Zar" panose="00000400000000000000" pitchFamily="2" charset="-78"/>
              </a:rPr>
              <a:t>.</a:t>
            </a:r>
          </a:p>
          <a:p>
            <a:pPr algn="justLow" rtl="1">
              <a:lnSpc>
                <a:spcPct val="200000"/>
              </a:lnSpc>
            </a:pPr>
            <a:r>
              <a:rPr lang="fa-IR" sz="1800" b="1" i="0" u="none" strike="noStrike" baseline="0" dirty="0">
                <a:solidFill>
                  <a:srgbClr val="000000"/>
                </a:solidFill>
                <a:latin typeface="wMitra"/>
                <a:cs typeface="B Zar" panose="00000400000000000000" pitchFamily="2" charset="-78"/>
              </a:rPr>
              <a:t>که اینها خطر سرطان روده بزرگ را افزایش می دهد و میزان خطر با افزایش طول مدت بیماری التهابی روده بزرگ افزایش می یابد و معمولاً پس از ده سال از شروع بیماری، به بیشترین میزان خود می رسد. </a:t>
            </a:r>
          </a:p>
          <a:p>
            <a:pPr algn="justLow" rtl="1">
              <a:lnSpc>
                <a:spcPct val="200000"/>
              </a:lnSpc>
            </a:pPr>
            <a:r>
              <a:rPr lang="fa-IR" sz="1800" b="1" i="0" u="none" strike="noStrike" baseline="0" dirty="0">
                <a:solidFill>
                  <a:srgbClr val="000000"/>
                </a:solidFill>
                <a:latin typeface="wMitra"/>
                <a:cs typeface="B Zar" panose="00000400000000000000" pitchFamily="2" charset="-78"/>
              </a:rPr>
              <a:t>با انجام کولونوسکوپی در فواصل مشخص می توان در صورت بروز سرطان در این افراد، آن را زودتر تشخیص داد.</a:t>
            </a:r>
            <a:endParaRPr lang="en-US" b="1" dirty="0">
              <a:cs typeface="B Zar" panose="00000400000000000000" pitchFamily="2" charset="-78"/>
            </a:endParaRPr>
          </a:p>
        </p:txBody>
      </p:sp>
    </p:spTree>
    <p:extLst>
      <p:ext uri="{BB962C8B-B14F-4D97-AF65-F5344CB8AC3E}">
        <p14:creationId xmlns:p14="http://schemas.microsoft.com/office/powerpoint/2010/main" val="169373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80A3-7773-13BA-F45C-D2C636CA078B}"/>
              </a:ext>
            </a:extLst>
          </p:cNvPr>
          <p:cNvSpPr>
            <a:spLocks noGrp="1"/>
          </p:cNvSpPr>
          <p:nvPr>
            <p:ph type="title"/>
          </p:nvPr>
        </p:nvSpPr>
        <p:spPr>
          <a:xfrm>
            <a:off x="1295402" y="982132"/>
            <a:ext cx="9601196" cy="780407"/>
          </a:xfrm>
        </p:spPr>
        <p:txBody>
          <a:bodyPr>
            <a:normAutofit/>
          </a:bodyPr>
          <a:lstStyle/>
          <a:p>
            <a:pPr algn="r" rtl="1"/>
            <a:r>
              <a:rPr lang="fa-IR" sz="2800" b="1" dirty="0">
                <a:solidFill>
                  <a:srgbClr val="007EC6"/>
                </a:solidFill>
                <a:latin typeface="wMitra-Bold"/>
                <a:cs typeface="B Jadid" panose="00000700000000000000" pitchFamily="2" charset="-78"/>
              </a:rPr>
              <a:t>سابقه فردی پولیپ های آدنوماتوز:</a:t>
            </a:r>
            <a:r>
              <a:rPr lang="fa-IR" sz="2800" dirty="0">
                <a:solidFill>
                  <a:srgbClr val="000000"/>
                </a:solidFill>
                <a:latin typeface="wMitra"/>
                <a:cs typeface="B Jadid" panose="00000700000000000000" pitchFamily="2" charset="-78"/>
              </a:rPr>
              <a:t> </a:t>
            </a:r>
            <a:endParaRPr lang="en-US" sz="2800" dirty="0">
              <a:cs typeface="B Jadid" panose="00000700000000000000" pitchFamily="2" charset="-78"/>
            </a:endParaRPr>
          </a:p>
        </p:txBody>
      </p:sp>
      <p:sp>
        <p:nvSpPr>
          <p:cNvPr id="3" name="Content Placeholder 2">
            <a:extLst>
              <a:ext uri="{FF2B5EF4-FFF2-40B4-BE49-F238E27FC236}">
                <a16:creationId xmlns:a16="http://schemas.microsoft.com/office/drawing/2014/main" id="{77515BBA-0D62-153E-A800-8E07A28B5DB2}"/>
              </a:ext>
            </a:extLst>
          </p:cNvPr>
          <p:cNvSpPr>
            <a:spLocks noGrp="1"/>
          </p:cNvSpPr>
          <p:nvPr>
            <p:ph idx="1"/>
          </p:nvPr>
        </p:nvSpPr>
        <p:spPr>
          <a:xfrm>
            <a:off x="1295401" y="1762539"/>
            <a:ext cx="9601196" cy="4113329"/>
          </a:xfrm>
        </p:spPr>
        <p:txBody>
          <a:bodyPr>
            <a:normAutofit/>
          </a:bodyPr>
          <a:lstStyle/>
          <a:p>
            <a:pPr algn="justLow" rtl="1">
              <a:lnSpc>
                <a:spcPct val="150000"/>
              </a:lnSpc>
            </a:pPr>
            <a:r>
              <a:rPr lang="fa-IR" sz="2800" b="0" i="0" u="none" strike="noStrike" baseline="0" dirty="0">
                <a:solidFill>
                  <a:srgbClr val="000000"/>
                </a:solidFill>
                <a:latin typeface="wMitra"/>
                <a:cs typeface="B Zar" panose="00000400000000000000" pitchFamily="2" charset="-78"/>
              </a:rPr>
              <a:t>در واقع این ضایعات که آدنوم هم نامیده می شوند؛ پیش زمینۀ ایجاد سرطان هستند. هر چند بیشترآدنوماها هیچ وقت بدخیم نمی شوند، اما افرادی که سابقه ای از آدنوماها را دارند، در معرض خطر بالاتر سرطان روده بزرگ هستند. برداشتن این پولیپ ها با کولونوسکوپ، جلوی ایجاد سرطان را می گیرد، اما امکان بروز مجدد پولیپ و حتی سرطان وجود دارد؛ بنابراین باید پس از برداشتن پولیپ، در فواصل منظم کولونوسکوپی تکرار شود.</a:t>
            </a:r>
            <a:endParaRPr lang="en-US" sz="2800" dirty="0">
              <a:cs typeface="B Zar" panose="00000400000000000000" pitchFamily="2" charset="-78"/>
            </a:endParaRPr>
          </a:p>
        </p:txBody>
      </p:sp>
    </p:spTree>
    <p:extLst>
      <p:ext uri="{BB962C8B-B14F-4D97-AF65-F5344CB8AC3E}">
        <p14:creationId xmlns:p14="http://schemas.microsoft.com/office/powerpoint/2010/main" val="24204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120328154433-large.jpg">
            <a:extLst>
              <a:ext uri="{FF2B5EF4-FFF2-40B4-BE49-F238E27FC236}">
                <a16:creationId xmlns:a16="http://schemas.microsoft.com/office/drawing/2014/main" id="{340534A5-82D3-0DF2-987D-2774E317E5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333375"/>
            <a:ext cx="8232775"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FB84-F293-04FB-8481-A148A9AC1C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3EAE395-16F8-EF46-B946-9FDFDC87D5C1}"/>
              </a:ext>
            </a:extLst>
          </p:cNvPr>
          <p:cNvPicPr>
            <a:picLocks noGrp="1" noChangeAspect="1"/>
          </p:cNvPicPr>
          <p:nvPr>
            <p:ph idx="1"/>
          </p:nvPr>
        </p:nvPicPr>
        <p:blipFill>
          <a:blip r:embed="rId2"/>
          <a:stretch>
            <a:fillRect/>
          </a:stretch>
        </p:blipFill>
        <p:spPr>
          <a:xfrm>
            <a:off x="1295402" y="2171649"/>
            <a:ext cx="9601196" cy="2801939"/>
          </a:xfrm>
        </p:spPr>
      </p:pic>
      <p:sp>
        <p:nvSpPr>
          <p:cNvPr id="7" name="TextBox 6">
            <a:extLst>
              <a:ext uri="{FF2B5EF4-FFF2-40B4-BE49-F238E27FC236}">
                <a16:creationId xmlns:a16="http://schemas.microsoft.com/office/drawing/2014/main" id="{63208315-BC2B-4BA3-5DBC-CCA96A2F1102}"/>
              </a:ext>
            </a:extLst>
          </p:cNvPr>
          <p:cNvSpPr txBox="1"/>
          <p:nvPr/>
        </p:nvSpPr>
        <p:spPr>
          <a:xfrm>
            <a:off x="1921565" y="4980215"/>
            <a:ext cx="7779026" cy="307777"/>
          </a:xfrm>
          <a:prstGeom prst="rect">
            <a:avLst/>
          </a:prstGeom>
          <a:noFill/>
        </p:spPr>
        <p:txBody>
          <a:bodyPr wrap="square">
            <a:spAutoFit/>
          </a:bodyPr>
          <a:lstStyle/>
          <a:p>
            <a:pPr algn="r" rtl="1"/>
            <a:r>
              <a:rPr lang="fa-IR" sz="800" b="0" i="0" u="none" strike="noStrike" baseline="0" dirty="0">
                <a:latin typeface="IRANSansXFaNum-Medium"/>
              </a:rPr>
              <a:t>                      </a:t>
            </a:r>
            <a:r>
              <a:rPr lang="fa-IR" sz="1400" b="1" i="0" u="none" strike="noStrike" baseline="0" dirty="0">
                <a:latin typeface="IRANSansXFaNum-Medium"/>
                <a:cs typeface="B Zar" panose="00000400000000000000" pitchFamily="2" charset="-78"/>
              </a:rPr>
              <a:t>بیماری کرون                                              کولیت اولسراتیو                                                  کولون سالم</a:t>
            </a:r>
            <a:endParaRPr lang="en-US" b="1" dirty="0">
              <a:cs typeface="B Zar" panose="00000400000000000000" pitchFamily="2" charset="-78"/>
            </a:endParaRPr>
          </a:p>
        </p:txBody>
      </p:sp>
    </p:spTree>
    <p:extLst>
      <p:ext uri="{BB962C8B-B14F-4D97-AF65-F5344CB8AC3E}">
        <p14:creationId xmlns:p14="http://schemas.microsoft.com/office/powerpoint/2010/main" val="173943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9F93-53A2-8427-778A-681EF4B1AC3E}"/>
              </a:ext>
            </a:extLst>
          </p:cNvPr>
          <p:cNvSpPr>
            <a:spLocks noGrp="1"/>
          </p:cNvSpPr>
          <p:nvPr>
            <p:ph type="title"/>
          </p:nvPr>
        </p:nvSpPr>
        <p:spPr>
          <a:xfrm>
            <a:off x="1295401" y="664080"/>
            <a:ext cx="9601196" cy="806911"/>
          </a:xfrm>
        </p:spPr>
        <p:txBody>
          <a:bodyPr>
            <a:normAutofit/>
          </a:bodyPr>
          <a:lstStyle/>
          <a:p>
            <a:pPr algn="r" rtl="1"/>
            <a:r>
              <a:rPr lang="fa-IR" sz="2000" b="1" i="0" u="none" strike="noStrike" baseline="0" dirty="0">
                <a:solidFill>
                  <a:srgbClr val="007EC6"/>
                </a:solidFill>
                <a:latin typeface="IRANSansXFaNum-ExtraBold"/>
                <a:cs typeface="B Jadid" panose="00000700000000000000" pitchFamily="2" charset="-78"/>
              </a:rPr>
              <a:t>عوامل خطر قابل اصلاح مرتبط با شیوه زندگی</a:t>
            </a:r>
            <a:endParaRPr lang="en-US" sz="4800" dirty="0">
              <a:cs typeface="B Jadid" panose="00000700000000000000" pitchFamily="2" charset="-78"/>
            </a:endParaRPr>
          </a:p>
        </p:txBody>
      </p:sp>
      <p:sp>
        <p:nvSpPr>
          <p:cNvPr id="3" name="Content Placeholder 2">
            <a:extLst>
              <a:ext uri="{FF2B5EF4-FFF2-40B4-BE49-F238E27FC236}">
                <a16:creationId xmlns:a16="http://schemas.microsoft.com/office/drawing/2014/main" id="{F15E7DF3-0358-0016-4D44-3D1468C71405}"/>
              </a:ext>
            </a:extLst>
          </p:cNvPr>
          <p:cNvSpPr>
            <a:spLocks noGrp="1"/>
          </p:cNvSpPr>
          <p:nvPr>
            <p:ph idx="1"/>
          </p:nvPr>
        </p:nvSpPr>
        <p:spPr>
          <a:xfrm>
            <a:off x="1295401" y="1470991"/>
            <a:ext cx="9601196" cy="4722929"/>
          </a:xfrm>
        </p:spPr>
        <p:txBody>
          <a:bodyPr>
            <a:normAutofit fontScale="77500" lnSpcReduction="20000"/>
          </a:bodyPr>
          <a:lstStyle/>
          <a:p>
            <a:pPr algn="justLow" rtl="1">
              <a:lnSpc>
                <a:spcPct val="150000"/>
              </a:lnSpc>
            </a:pPr>
            <a:r>
              <a:rPr lang="fa-IR" b="1" i="0" u="none" strike="noStrike" baseline="0" dirty="0">
                <a:solidFill>
                  <a:srgbClr val="007EC6"/>
                </a:solidFill>
                <a:latin typeface="wMitra-Bold"/>
                <a:cs typeface="B Karim" panose="00000400000000000000" pitchFamily="2" charset="-78"/>
              </a:rPr>
              <a:t>فعالیت بدنی ناکافی</a:t>
            </a:r>
            <a:r>
              <a:rPr lang="fa-IR" sz="3300" b="1" i="0" u="none" strike="noStrike" baseline="0" dirty="0">
                <a:solidFill>
                  <a:srgbClr val="000000"/>
                </a:solidFill>
                <a:latin typeface="wMitra"/>
                <a:cs typeface="B Karim" panose="00000400000000000000" pitchFamily="2" charset="-78"/>
              </a:rPr>
              <a:t>: </a:t>
            </a:r>
            <a:r>
              <a:rPr lang="fa-IR" sz="2800" b="1" i="0" u="none" strike="noStrike" baseline="0" dirty="0">
                <a:solidFill>
                  <a:srgbClr val="000000"/>
                </a:solidFill>
                <a:latin typeface="wMitra"/>
                <a:cs typeface="B Karim" panose="00000400000000000000" pitchFamily="2" charset="-78"/>
              </a:rPr>
              <a:t>هر میزان از فعالیت بدنی می تواند خطر سرطان روده بزرگ را کم کند. ورز ش های سنگین مثل دویدن و سبک مثل پیاده روی تند هر دو به سهم خود موثرند، حتی اگر در سنین بالای زندگی شروع شوند. ورزش با روشهای مختلف از </a:t>
            </a:r>
            <a:r>
              <a:rPr lang="fa-IR" sz="2800" b="1" i="0" u="none" strike="noStrike" baseline="0" dirty="0">
                <a:latin typeface="wMitra"/>
                <a:cs typeface="B Karim" panose="00000400000000000000" pitchFamily="2" charset="-78"/>
              </a:rPr>
              <a:t>جمله کاهش وزن، کاهش ماندگاری مواد غذایی زیان آور در دستگاه گوارش، کاهش سطح انسولین خون و در نتیجه کاهش رشد سلو لهای مخاطی روده، بهبود عملکرد سیستم ایمنی و متابولیسم اسید صفراوی، احتمال سرطان روده بزرگ را کاهش می دهد.</a:t>
            </a:r>
          </a:p>
          <a:p>
            <a:pPr algn="justLow" rtl="1">
              <a:lnSpc>
                <a:spcPct val="150000"/>
              </a:lnSpc>
            </a:pPr>
            <a:r>
              <a:rPr lang="fa-IR" sz="3300" b="1" i="0" u="none" strike="noStrike" baseline="0" dirty="0">
                <a:solidFill>
                  <a:srgbClr val="007EC6"/>
                </a:solidFill>
                <a:latin typeface="wMitra-Bold"/>
                <a:cs typeface="B Karim" panose="00000400000000000000" pitchFamily="2" charset="-78"/>
              </a:rPr>
              <a:t>افزایش وزن</a:t>
            </a:r>
            <a:r>
              <a:rPr lang="fa-IR" sz="3300" b="1" i="0" u="none" strike="noStrike" baseline="0" dirty="0">
                <a:solidFill>
                  <a:srgbClr val="000000"/>
                </a:solidFill>
                <a:latin typeface="wMitra"/>
                <a:cs typeface="B Karim" panose="00000400000000000000" pitchFamily="2" charset="-78"/>
              </a:rPr>
              <a:t>: </a:t>
            </a:r>
            <a:r>
              <a:rPr lang="fa-IR" sz="2800" b="1" i="0" u="none" strike="noStrike" baseline="0" dirty="0">
                <a:solidFill>
                  <a:srgbClr val="000000"/>
                </a:solidFill>
                <a:latin typeface="wMitra"/>
                <a:cs typeface="B Karim" panose="00000400000000000000" pitchFamily="2" charset="-78"/>
              </a:rPr>
              <a:t>چاقی، به ویژه چاقی دور شکم، یک عامل خطر برای سرطان روده بزرگ محسوب می شود. وزن زیاد با سطوح بالاتری از انسولین و دیگر عوامل رشد مرتبط است که ممکن است در رشد سلو لهای روده ای، ظهور پولیپ های آدنوماتوز و تغییر شکل به بدخیمی دخیل باشند. </a:t>
            </a:r>
          </a:p>
          <a:p>
            <a:pPr algn="justLow" rtl="1"/>
            <a:r>
              <a:rPr lang="fa-IR" sz="2600" b="0" i="0" u="none" strike="noStrike" baseline="0" dirty="0">
                <a:solidFill>
                  <a:srgbClr val="002060"/>
                </a:solidFill>
                <a:latin typeface="wMitra"/>
                <a:cs typeface="B Jadid" panose="00000700000000000000" pitchFamily="2" charset="-78"/>
              </a:rPr>
              <a:t>به همه باید توصیه کرد که وزنشان را از طریق تعادل در میزان کالری های دریافتی و فعالیت بدنی منظم، کنترل نمایند.</a:t>
            </a:r>
            <a:endParaRPr lang="en-US" sz="3600" dirty="0">
              <a:solidFill>
                <a:srgbClr val="002060"/>
              </a:solidFill>
              <a:cs typeface="B Jadid" panose="00000700000000000000" pitchFamily="2" charset="-78"/>
            </a:endParaRPr>
          </a:p>
        </p:txBody>
      </p:sp>
    </p:spTree>
    <p:extLst>
      <p:ext uri="{BB962C8B-B14F-4D97-AF65-F5344CB8AC3E}">
        <p14:creationId xmlns:p14="http://schemas.microsoft.com/office/powerpoint/2010/main" val="36854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72E2F-FAFC-8CB7-0D80-81E1170DD401}"/>
              </a:ext>
            </a:extLst>
          </p:cNvPr>
          <p:cNvSpPr>
            <a:spLocks noGrp="1"/>
          </p:cNvSpPr>
          <p:nvPr>
            <p:ph idx="1"/>
          </p:nvPr>
        </p:nvSpPr>
        <p:spPr>
          <a:xfrm>
            <a:off x="1295401" y="1033670"/>
            <a:ext cx="9601196" cy="4842199"/>
          </a:xfrm>
        </p:spPr>
        <p:txBody>
          <a:bodyPr>
            <a:normAutofit lnSpcReduction="10000"/>
          </a:bodyPr>
          <a:lstStyle/>
          <a:p>
            <a:pPr algn="r" rtl="1">
              <a:lnSpc>
                <a:spcPct val="170000"/>
              </a:lnSpc>
            </a:pPr>
            <a:r>
              <a:rPr lang="fa-IR" sz="2600" b="1" i="0" u="none" strike="noStrike" baseline="0" dirty="0">
                <a:solidFill>
                  <a:srgbClr val="007EC6"/>
                </a:solidFill>
                <a:latin typeface="wMitra-Bold"/>
                <a:cs typeface="B Zar" panose="00000400000000000000" pitchFamily="2" charset="-78"/>
              </a:rPr>
              <a:t>الکل</a:t>
            </a:r>
            <a:r>
              <a:rPr lang="fa-IR" sz="2600" b="0" i="0" u="none" strike="noStrike" baseline="0" dirty="0">
                <a:solidFill>
                  <a:srgbClr val="000000"/>
                </a:solidFill>
                <a:latin typeface="wMitra"/>
                <a:cs typeface="B Zar" panose="00000400000000000000" pitchFamily="2" charset="-78"/>
              </a:rPr>
              <a:t>: حتی اگر روزانه یک بار الکل مصرف شود، خطر سرطان روده بزرگ افزایش می یابد و هر چه میزان مصرف بیشتر شود، خطر سرطان روده نیز بیشتر خواهد شد.</a:t>
            </a:r>
          </a:p>
          <a:p>
            <a:pPr algn="r" rtl="1">
              <a:lnSpc>
                <a:spcPct val="170000"/>
              </a:lnSpc>
            </a:pPr>
            <a:r>
              <a:rPr lang="fa-IR" sz="2600" b="0" i="0" u="none" strike="noStrike" baseline="0" dirty="0">
                <a:solidFill>
                  <a:srgbClr val="007EC6"/>
                </a:solidFill>
                <a:latin typeface="wMitra"/>
                <a:cs typeface="B Zar" panose="00000400000000000000" pitchFamily="2" charset="-78"/>
              </a:rPr>
              <a:t>• </a:t>
            </a:r>
            <a:r>
              <a:rPr lang="fa-IR" sz="2600" b="1" i="0" u="none" strike="noStrike" baseline="0" dirty="0">
                <a:solidFill>
                  <a:srgbClr val="007EC6"/>
                </a:solidFill>
                <a:latin typeface="wMitra-Bold"/>
                <a:cs typeface="B Zar" panose="00000400000000000000" pitchFamily="2" charset="-78"/>
              </a:rPr>
              <a:t>دخانیات</a:t>
            </a:r>
            <a:r>
              <a:rPr lang="fa-IR" sz="2600" b="0" i="0" u="none" strike="noStrike" baseline="0" dirty="0">
                <a:solidFill>
                  <a:srgbClr val="000000"/>
                </a:solidFill>
                <a:latin typeface="wMitra"/>
                <a:cs typeface="B Zar" panose="00000400000000000000" pitchFamily="2" charset="-78"/>
              </a:rPr>
              <a:t>: مصرف دخانیات از جمله سیگار، خطر پولیپ های آدنوماتوز و سرطان روده بزرگ را افزایش می دهد. مواد سرطا ن زای زیادی در دود سیگار وجود دارند که ممکن است روده بزرگ را از طریق سیستم گردش خون تحت تاثیر قرار دهند و منجر به جهش های سلولی شوند. از زمان شروع مصرف سیگار تا پدیدار شدن افزایش خطر سرطان روده بزرگ، ممکن است سا ل ها طول بکشد</a:t>
            </a:r>
            <a:r>
              <a:rPr lang="fa-IR" sz="1800" b="0" i="0" u="none" strike="noStrike" baseline="0" dirty="0">
                <a:solidFill>
                  <a:srgbClr val="000000"/>
                </a:solidFill>
                <a:latin typeface="wMitra"/>
              </a:rPr>
              <a:t>.</a:t>
            </a:r>
            <a:endParaRPr lang="en-US" dirty="0"/>
          </a:p>
        </p:txBody>
      </p:sp>
    </p:spTree>
    <p:extLst>
      <p:ext uri="{BB962C8B-B14F-4D97-AF65-F5344CB8AC3E}">
        <p14:creationId xmlns:p14="http://schemas.microsoft.com/office/powerpoint/2010/main" val="3696558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6943AE-BB25-3624-37A1-BC9CC08FFD2B}"/>
              </a:ext>
            </a:extLst>
          </p:cNvPr>
          <p:cNvSpPr>
            <a:spLocks noGrp="1"/>
          </p:cNvSpPr>
          <p:nvPr>
            <p:ph idx="1"/>
          </p:nvPr>
        </p:nvSpPr>
        <p:spPr>
          <a:xfrm>
            <a:off x="1295401" y="1020417"/>
            <a:ext cx="9601196" cy="4855451"/>
          </a:xfrm>
        </p:spPr>
        <p:txBody>
          <a:bodyPr>
            <a:normAutofit/>
          </a:bodyPr>
          <a:lstStyle/>
          <a:p>
            <a:pPr algn="justLow" rtl="1">
              <a:lnSpc>
                <a:spcPct val="150000"/>
              </a:lnSpc>
            </a:pPr>
            <a:r>
              <a:rPr lang="fa-IR" sz="1800" b="1" i="0" u="none" strike="noStrike" baseline="0" dirty="0">
                <a:solidFill>
                  <a:srgbClr val="007EC6"/>
                </a:solidFill>
                <a:latin typeface="wMitra-Bold"/>
                <a:cs typeface="B Zar" panose="00000400000000000000" pitchFamily="2" charset="-78"/>
              </a:rPr>
              <a:t>گوشت قرمز</a:t>
            </a:r>
            <a:r>
              <a:rPr lang="fa-IR" sz="1800" b="1" i="0" u="none" strike="noStrike" baseline="0" dirty="0">
                <a:solidFill>
                  <a:srgbClr val="000000"/>
                </a:solidFill>
                <a:latin typeface="wMitra"/>
                <a:cs typeface="B Zar" panose="00000400000000000000" pitchFamily="2" charset="-78"/>
              </a:rPr>
              <a:t>: دو مسئله در مورد گوشت قرمز می تواند بروز سرطان روده بزرگ را زیاد کند. یکی مقدار مصرف گوشت قرمز است و دیگری نحوه پخت آن. </a:t>
            </a:r>
          </a:p>
          <a:p>
            <a:pPr algn="justLow" rtl="1">
              <a:lnSpc>
                <a:spcPct val="150000"/>
              </a:lnSpc>
            </a:pPr>
            <a:r>
              <a:rPr lang="fa-IR" sz="1800" b="1" i="0" u="none" strike="noStrike" baseline="0" dirty="0">
                <a:solidFill>
                  <a:srgbClr val="000000"/>
                </a:solidFill>
                <a:latin typeface="wMitra"/>
                <a:cs typeface="B Zar" panose="00000400000000000000" pitchFamily="2" charset="-78"/>
              </a:rPr>
              <a:t>افرادی که روزانه بیش از 80 تا 90 گرم گوشت قرمز مصرف می کنند در مقایسه با مصرف کمتر از 20 گرم در روز، به میزان </a:t>
            </a:r>
            <a:r>
              <a:rPr lang="fa-IR" sz="2000" b="1" i="0" u="sng" strike="noStrike" baseline="0" dirty="0">
                <a:solidFill>
                  <a:srgbClr val="FF0000"/>
                </a:solidFill>
                <a:latin typeface="wMitra"/>
                <a:cs typeface="B Zar" panose="00000400000000000000" pitchFamily="2" charset="-78"/>
              </a:rPr>
              <a:t>30 درصد </a:t>
            </a:r>
            <a:r>
              <a:rPr lang="fa-IR" sz="1800" b="1" i="0" u="none" strike="noStrike" baseline="0" dirty="0">
                <a:solidFill>
                  <a:srgbClr val="000000"/>
                </a:solidFill>
                <a:latin typeface="wMitra"/>
                <a:cs typeface="B Zar" panose="00000400000000000000" pitchFamily="2" charset="-78"/>
              </a:rPr>
              <a:t>خطر بالاتری برای ابتلا به سرطان روده بزرگ دارند. بنابراین باید تعادل را در مصرف گوشت قرمز رعایت کرد تا ضمن بهره مندی از فواید آن، از ضررهایش دوری کرد. این میزان برای گوشت های فراوری شده مثل سوسیس و کالباس از این هم کمتر است و مصرف بیش از 50 گرم از این گوشت ها خطر سرطان روده بزرگ را افزایش می دهد. یک رژیم غذایی حاوی گوشت قرمز زیاد با تغییر در ترشح اسیدهای صفراوی یا با افزایش غلظت آهن مدفوع و تولید رادیکا ل های هیدروکسیل خطر سرطان را افزایش می دهد. در مورد نحوه پخت هم، اگر گوشت را در دمای بسیار زیاد آماده کنیم به ویژه در زمان کباب کردن یا درست کردن همبرگر، خطر سرطان بالاتر می رود. مواد سرطا ن زایی مثل آمین های هتروسیکلیک و هیدروکربن های آروماتیک چند حلقه ای که سرطا ن زا هستند، در طی پخت گوشت در دماهای بالا تولید می شوند.</a:t>
            </a:r>
            <a:endParaRPr lang="en-US" b="1" dirty="0">
              <a:cs typeface="B Zar" panose="00000400000000000000" pitchFamily="2" charset="-78"/>
            </a:endParaRPr>
          </a:p>
        </p:txBody>
      </p:sp>
    </p:spTree>
    <p:extLst>
      <p:ext uri="{BB962C8B-B14F-4D97-AF65-F5344CB8AC3E}">
        <p14:creationId xmlns:p14="http://schemas.microsoft.com/office/powerpoint/2010/main" val="1799393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2297D-6719-F37C-06D0-705085168397}"/>
              </a:ext>
            </a:extLst>
          </p:cNvPr>
          <p:cNvSpPr>
            <a:spLocks noGrp="1"/>
          </p:cNvSpPr>
          <p:nvPr>
            <p:ph idx="1"/>
          </p:nvPr>
        </p:nvSpPr>
        <p:spPr>
          <a:xfrm>
            <a:off x="1295401" y="1099930"/>
            <a:ext cx="9601196" cy="4775938"/>
          </a:xfrm>
        </p:spPr>
        <p:txBody>
          <a:bodyPr>
            <a:normAutofit/>
          </a:bodyPr>
          <a:lstStyle/>
          <a:p>
            <a:pPr algn="justLow" rtl="1">
              <a:lnSpc>
                <a:spcPct val="150000"/>
              </a:lnSpc>
            </a:pPr>
            <a:r>
              <a:rPr lang="fa-IR" sz="2000" b="1" i="0" u="none" strike="noStrike" baseline="0" dirty="0">
                <a:solidFill>
                  <a:srgbClr val="007EC6"/>
                </a:solidFill>
                <a:latin typeface="wMitra-Bold"/>
                <a:cs typeface="B Zar" panose="00000400000000000000" pitchFamily="2" charset="-78"/>
              </a:rPr>
              <a:t>مصرف میوه و سبزیجات</a:t>
            </a:r>
            <a:r>
              <a:rPr lang="fa-IR" sz="2000" b="1" i="0" u="none" strike="noStrike" baseline="0" dirty="0">
                <a:solidFill>
                  <a:srgbClr val="000000"/>
                </a:solidFill>
                <a:latin typeface="wMitra"/>
                <a:cs typeface="B Zar" panose="00000400000000000000" pitchFamily="2" charset="-78"/>
              </a:rPr>
              <a:t>: سبزیجات نه تنها به محافظت در برابر سرطان کمک می کنند، بلکه خطر دیگر بیمار ی های مزمن از جمله بیمار ی های قلبی و سکته مغزی را نیز کاهش می دهند. سبزیجاتی مثل کلم بروکلی و گل کلم، اسفناج و کرفس دارای ترکیباتی از جمله آنتی اکسیدان، اسید فولیک و فیبر هستند که می تواند خطر سرطان را کاهش دهد.</a:t>
            </a:r>
          </a:p>
          <a:p>
            <a:pPr algn="justLow" rtl="1">
              <a:lnSpc>
                <a:spcPct val="150000"/>
              </a:lnSpc>
            </a:pPr>
            <a:r>
              <a:rPr lang="fa-IR" sz="2000" b="1" dirty="0">
                <a:solidFill>
                  <a:srgbClr val="007EC6"/>
                </a:solidFill>
                <a:latin typeface="wMitra-Bold"/>
                <a:cs typeface="B Zar" panose="00000400000000000000" pitchFamily="2" charset="-78"/>
              </a:rPr>
              <a:t>داروها: </a:t>
            </a:r>
            <a:r>
              <a:rPr lang="fa-IR" sz="2000" b="1" i="0" u="none" strike="noStrike" baseline="0" dirty="0">
                <a:solidFill>
                  <a:srgbClr val="000000"/>
                </a:solidFill>
                <a:latin typeface="wMitra"/>
                <a:cs typeface="B Zar" panose="00000400000000000000" pitchFamily="2" charset="-78"/>
              </a:rPr>
              <a:t>بعضی از داروها از جمله مصرف آسپیرین و داروهای ضد التهابی غیر استروئیدی نیز اثرات محافظتی در برابر ابتلا به سرطان روده بزرگ دارند.</a:t>
            </a:r>
          </a:p>
          <a:p>
            <a:pPr algn="justLow" rtl="1">
              <a:lnSpc>
                <a:spcPct val="150000"/>
              </a:lnSpc>
            </a:pPr>
            <a:r>
              <a:rPr lang="fa-IR" sz="2000" b="1" i="0" u="none" strike="noStrike" baseline="0" dirty="0">
                <a:solidFill>
                  <a:srgbClr val="000000"/>
                </a:solidFill>
                <a:latin typeface="wMitra"/>
                <a:cs typeface="B Zar" panose="00000400000000000000" pitchFamily="2" charset="-78"/>
              </a:rPr>
              <a:t>بنابراین طبق اصول خود مراقبتی، باید به همه افراد حتی افراد با سابقه مثبت خانوادگی، در خصوص عوامل خطر سرطان روده بزرگ و دوری از آنها، آموز ش های لازم داده شود.</a:t>
            </a:r>
            <a:endParaRPr lang="en-US" sz="2800" b="1" dirty="0">
              <a:cs typeface="B Zar" panose="00000400000000000000" pitchFamily="2" charset="-78"/>
            </a:endParaRPr>
          </a:p>
        </p:txBody>
      </p:sp>
    </p:spTree>
    <p:extLst>
      <p:ext uri="{BB962C8B-B14F-4D97-AF65-F5344CB8AC3E}">
        <p14:creationId xmlns:p14="http://schemas.microsoft.com/office/powerpoint/2010/main" val="1912178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B0E3-A8E5-F01C-0DE4-A162E5C84802}"/>
              </a:ext>
            </a:extLst>
          </p:cNvPr>
          <p:cNvSpPr>
            <a:spLocks noGrp="1"/>
          </p:cNvSpPr>
          <p:nvPr>
            <p:ph type="title"/>
          </p:nvPr>
        </p:nvSpPr>
        <p:spPr>
          <a:xfrm>
            <a:off x="1295402" y="982132"/>
            <a:ext cx="9601196" cy="581625"/>
          </a:xfrm>
        </p:spPr>
        <p:txBody>
          <a:bodyPr>
            <a:normAutofit/>
          </a:bodyPr>
          <a:lstStyle/>
          <a:p>
            <a:pPr algn="r"/>
            <a:r>
              <a:rPr lang="fa-IR" sz="2000" b="1" i="0" u="none" strike="noStrike" baseline="0" dirty="0">
                <a:solidFill>
                  <a:srgbClr val="007EC6"/>
                </a:solidFill>
                <a:latin typeface="IRANSansXFaNum-ExtraBold"/>
                <a:cs typeface="B Jadid" panose="00000700000000000000" pitchFamily="2" charset="-78"/>
              </a:rPr>
              <a:t>علایم پولیپ و سرطان روده بزرگ و تشخیص زودهنگام آنها</a:t>
            </a:r>
            <a:endParaRPr lang="en-US" sz="4800" dirty="0">
              <a:cs typeface="B Jadid" panose="00000700000000000000" pitchFamily="2" charset="-78"/>
            </a:endParaRPr>
          </a:p>
        </p:txBody>
      </p:sp>
      <p:sp>
        <p:nvSpPr>
          <p:cNvPr id="3" name="Content Placeholder 2">
            <a:extLst>
              <a:ext uri="{FF2B5EF4-FFF2-40B4-BE49-F238E27FC236}">
                <a16:creationId xmlns:a16="http://schemas.microsoft.com/office/drawing/2014/main" id="{21635D79-B700-5375-FF2B-0DD5A738569F}"/>
              </a:ext>
            </a:extLst>
          </p:cNvPr>
          <p:cNvSpPr>
            <a:spLocks noGrp="1"/>
          </p:cNvSpPr>
          <p:nvPr>
            <p:ph idx="1"/>
          </p:nvPr>
        </p:nvSpPr>
        <p:spPr>
          <a:xfrm>
            <a:off x="1295401" y="1656522"/>
            <a:ext cx="9601196" cy="4219346"/>
          </a:xfrm>
        </p:spPr>
        <p:txBody>
          <a:bodyPr>
            <a:normAutofit/>
          </a:bodyPr>
          <a:lstStyle/>
          <a:p>
            <a:pPr algn="justLow" rtl="1">
              <a:lnSpc>
                <a:spcPct val="150000"/>
              </a:lnSpc>
            </a:pPr>
            <a:r>
              <a:rPr lang="fa-IR" sz="2000" b="1" i="0" u="none" strike="noStrike" baseline="0" dirty="0">
                <a:latin typeface="wMitra"/>
                <a:cs typeface="B Zar" panose="00000400000000000000" pitchFamily="2" charset="-78"/>
              </a:rPr>
              <a:t>دومین اصل خود مراقبتی، شناخت علایم مشکوک سرطان روده بزرگ و توجه به آنهاست. به هر حال عده ای در طی زندگی دچار سرطان روده بزرگ می شوند؛ اما همانطور که گفته شد، از آنجایی که ضایعۀ پیش سرطانی به نام پولیپ، قبل از بروز سرطان در روده رشد می کند می توان با شناسایی علایم مشکوک پولیپ و یا حتی سرطان در مراحل اولیه، جلوی بروز این بیماری را گرفت و آن را درمان کرد.</a:t>
            </a:r>
          </a:p>
          <a:p>
            <a:pPr algn="justLow" rtl="1">
              <a:lnSpc>
                <a:spcPct val="150000"/>
              </a:lnSpc>
            </a:pPr>
            <a:r>
              <a:rPr lang="fa-IR" sz="2000" b="1" i="0" u="none" strike="noStrike" baseline="0" dirty="0">
                <a:latin typeface="wMitra"/>
                <a:cs typeface="B Zar" panose="00000400000000000000" pitchFamily="2" charset="-78"/>
              </a:rPr>
              <a:t>پس لازم است در مورد علایم هشدار دهنده بروز سرطان روده بزرگ و نحوه برخورد و اقدامات اولیه در صورت بروز علایم به بیمار و اطرافیان وی آموزش های لازم داده شود.</a:t>
            </a:r>
            <a:endParaRPr lang="en-US" sz="2800" b="1" dirty="0">
              <a:cs typeface="B Zar" panose="00000400000000000000" pitchFamily="2" charset="-78"/>
            </a:endParaRPr>
          </a:p>
        </p:txBody>
      </p:sp>
    </p:spTree>
    <p:extLst>
      <p:ext uri="{BB962C8B-B14F-4D97-AF65-F5344CB8AC3E}">
        <p14:creationId xmlns:p14="http://schemas.microsoft.com/office/powerpoint/2010/main" val="4108930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C4CB-682E-73E5-BF8C-11B4817FCB91}"/>
              </a:ext>
            </a:extLst>
          </p:cNvPr>
          <p:cNvSpPr>
            <a:spLocks noGrp="1"/>
          </p:cNvSpPr>
          <p:nvPr>
            <p:ph type="title"/>
          </p:nvPr>
        </p:nvSpPr>
        <p:spPr/>
        <p:txBody>
          <a:bodyPr>
            <a:noAutofit/>
          </a:bodyPr>
          <a:lstStyle/>
          <a:p>
            <a:pPr algn="r" rtl="1"/>
            <a:r>
              <a:rPr lang="fa-IR" sz="2400" dirty="0">
                <a:solidFill>
                  <a:srgbClr val="0070C0"/>
                </a:solidFill>
                <a:latin typeface="wMitra"/>
                <a:cs typeface="B Jadid" panose="00000700000000000000" pitchFamily="2" charset="-78"/>
              </a:rPr>
              <a:t>مهم ترین علایم مشکوک سرطان روده بزرگ عبارتند از:</a:t>
            </a:r>
            <a:br>
              <a:rPr lang="fa-IR" sz="2400" dirty="0">
                <a:solidFill>
                  <a:srgbClr val="0070C0"/>
                </a:solidFill>
                <a:latin typeface="wMitra"/>
                <a:cs typeface="B Jadid" panose="00000700000000000000" pitchFamily="2" charset="-78"/>
              </a:rPr>
            </a:br>
            <a:endParaRPr lang="en-US" sz="2400"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8F72ABF8-B4EB-2219-95F1-B62861D8A7DC}"/>
              </a:ext>
            </a:extLst>
          </p:cNvPr>
          <p:cNvSpPr>
            <a:spLocks noGrp="1"/>
          </p:cNvSpPr>
          <p:nvPr>
            <p:ph idx="1"/>
          </p:nvPr>
        </p:nvSpPr>
        <p:spPr/>
        <p:txBody>
          <a:bodyPr>
            <a:normAutofit/>
          </a:bodyPr>
          <a:lstStyle/>
          <a:p>
            <a:pPr algn="justLow" rtl="1">
              <a:lnSpc>
                <a:spcPct val="150000"/>
              </a:lnSpc>
            </a:pPr>
            <a:r>
              <a:rPr lang="fa-IR" sz="2000" b="1" i="0" u="none" strike="noStrike" baseline="0" dirty="0">
                <a:latin typeface="wMitra"/>
                <a:cs typeface="B Zar" panose="00000400000000000000" pitchFamily="2" charset="-78"/>
              </a:rPr>
              <a:t>◦ خونریزی دستگاه گوارش تحتانی در طی یک ماه اخیر</a:t>
            </a:r>
          </a:p>
          <a:p>
            <a:pPr algn="justLow" rtl="1">
              <a:lnSpc>
                <a:spcPct val="150000"/>
              </a:lnSpc>
            </a:pPr>
            <a:r>
              <a:rPr lang="fa-IR" sz="2000" b="1" i="0" u="none" strike="noStrike" baseline="0" dirty="0">
                <a:latin typeface="wMitra"/>
                <a:cs typeface="B Zar" panose="00000400000000000000" pitchFamily="2" charset="-78"/>
              </a:rPr>
              <a:t>◦ یبوست در طی یک ماه اخیر (با یا بدون اسهال، درد شکم و احساس پر بودن مقعد پس از اجابت مزاج)</a:t>
            </a:r>
          </a:p>
          <a:p>
            <a:pPr algn="justLow" rtl="1">
              <a:lnSpc>
                <a:spcPct val="150000"/>
              </a:lnSpc>
            </a:pPr>
            <a:r>
              <a:rPr lang="fa-IR" sz="2000" b="1" i="0" u="none" strike="noStrike" baseline="0" dirty="0">
                <a:latin typeface="wMitra"/>
                <a:cs typeface="B Zar" panose="00000400000000000000" pitchFamily="2" charset="-78"/>
              </a:rPr>
              <a:t>◦ کاهش بیش از ده درصد وزن بدن در طی شش ماه همراه با یکی از علایم فوق</a:t>
            </a:r>
            <a:endParaRPr lang="en-US" sz="2800" b="1" dirty="0">
              <a:cs typeface="B Zar" panose="00000400000000000000" pitchFamily="2" charset="-78"/>
            </a:endParaRPr>
          </a:p>
        </p:txBody>
      </p:sp>
    </p:spTree>
    <p:extLst>
      <p:ext uri="{BB962C8B-B14F-4D97-AF65-F5344CB8AC3E}">
        <p14:creationId xmlns:p14="http://schemas.microsoft.com/office/powerpoint/2010/main" val="1017761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EC728-2090-017F-3529-347A7EECC3B0}"/>
              </a:ext>
            </a:extLst>
          </p:cNvPr>
          <p:cNvSpPr>
            <a:spLocks noGrp="1"/>
          </p:cNvSpPr>
          <p:nvPr>
            <p:ph idx="1"/>
          </p:nvPr>
        </p:nvSpPr>
        <p:spPr>
          <a:xfrm>
            <a:off x="1295401" y="1563758"/>
            <a:ext cx="9601196" cy="3472068"/>
          </a:xfrm>
        </p:spPr>
        <p:txBody>
          <a:bodyPr>
            <a:normAutofit/>
          </a:bodyPr>
          <a:lstStyle/>
          <a:p>
            <a:pPr algn="justLow" rtl="1">
              <a:lnSpc>
                <a:spcPct val="200000"/>
              </a:lnSpc>
            </a:pPr>
            <a:r>
              <a:rPr lang="fa-IR" sz="2000" b="1" i="0" u="none" strike="noStrike" baseline="0" dirty="0">
                <a:latin typeface="wMitra"/>
                <a:cs typeface="B Zar" panose="00000400000000000000" pitchFamily="2" charset="-78"/>
              </a:rPr>
              <a:t>باید به افرادی که در برنامه تشخیص زودهنگام و غربالگری شرکت می کنند، آموزش داد که اگر در فواصل برنامه های تشخیص زود هنگام و غربالگری نیز، این علایم را داشتند، زودتر مراجعه کنند. البته در عین حال باید به افراد آموزش داد که بیشتر افرادی که این علایم را دارند، </a:t>
            </a:r>
            <a:r>
              <a:rPr lang="fa-IR" sz="3200" b="1" i="0" u="sng" strike="noStrike" baseline="0" dirty="0">
                <a:solidFill>
                  <a:srgbClr val="FF0000"/>
                </a:solidFill>
                <a:latin typeface="wMitra"/>
                <a:cs typeface="B Zar" panose="00000400000000000000" pitchFamily="2" charset="-78"/>
              </a:rPr>
              <a:t>سرطان ندارند </a:t>
            </a:r>
            <a:r>
              <a:rPr lang="fa-IR" sz="2000" b="1" i="0" u="none" strike="noStrike" baseline="0" dirty="0">
                <a:latin typeface="wMitra"/>
                <a:cs typeface="B Zar" panose="00000400000000000000" pitchFamily="2" charset="-78"/>
              </a:rPr>
              <a:t>ولی باید بررسی های بیشتری انجام دهند.</a:t>
            </a:r>
            <a:endParaRPr lang="en-US" sz="3200" b="1" dirty="0">
              <a:cs typeface="B Zar" panose="00000400000000000000" pitchFamily="2" charset="-78"/>
            </a:endParaRPr>
          </a:p>
        </p:txBody>
      </p:sp>
    </p:spTree>
    <p:extLst>
      <p:ext uri="{BB962C8B-B14F-4D97-AF65-F5344CB8AC3E}">
        <p14:creationId xmlns:p14="http://schemas.microsoft.com/office/powerpoint/2010/main" val="3085132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69B3-EECC-9556-057B-5D00924D5745}"/>
              </a:ext>
            </a:extLst>
          </p:cNvPr>
          <p:cNvSpPr>
            <a:spLocks noGrp="1"/>
          </p:cNvSpPr>
          <p:nvPr>
            <p:ph type="title"/>
          </p:nvPr>
        </p:nvSpPr>
        <p:spPr>
          <a:xfrm>
            <a:off x="1295402" y="982133"/>
            <a:ext cx="9601196" cy="992442"/>
          </a:xfrm>
        </p:spPr>
        <p:txBody>
          <a:bodyPr>
            <a:normAutofit/>
          </a:bodyPr>
          <a:lstStyle/>
          <a:p>
            <a:pPr algn="r" rtl="1"/>
            <a:r>
              <a:rPr lang="fa-IR" sz="2400" b="1" i="0" u="none" strike="noStrike" baseline="0" dirty="0">
                <a:solidFill>
                  <a:srgbClr val="007EC6"/>
                </a:solidFill>
                <a:latin typeface="IRANSansXFaNum-ExtraBold"/>
                <a:cs typeface="B Jadid" panose="00000700000000000000" pitchFamily="2" charset="-78"/>
              </a:rPr>
              <a:t>شیوه های تشخیص زودهنگام و غربالگری سرطان روده بزرگ</a:t>
            </a:r>
            <a:endParaRPr lang="en-US" sz="5400" dirty="0">
              <a:cs typeface="B Jadid" panose="00000700000000000000" pitchFamily="2" charset="-78"/>
            </a:endParaRPr>
          </a:p>
        </p:txBody>
      </p:sp>
      <p:sp>
        <p:nvSpPr>
          <p:cNvPr id="3" name="Content Placeholder 2">
            <a:extLst>
              <a:ext uri="{FF2B5EF4-FFF2-40B4-BE49-F238E27FC236}">
                <a16:creationId xmlns:a16="http://schemas.microsoft.com/office/drawing/2014/main" id="{B8DCC32A-4FC9-2291-DE85-987821CDA401}"/>
              </a:ext>
            </a:extLst>
          </p:cNvPr>
          <p:cNvSpPr>
            <a:spLocks noGrp="1"/>
          </p:cNvSpPr>
          <p:nvPr>
            <p:ph idx="1"/>
          </p:nvPr>
        </p:nvSpPr>
        <p:spPr>
          <a:xfrm>
            <a:off x="1295401" y="2305878"/>
            <a:ext cx="9601196" cy="3569990"/>
          </a:xfrm>
        </p:spPr>
        <p:txBody>
          <a:bodyPr>
            <a:normAutofit/>
          </a:bodyPr>
          <a:lstStyle/>
          <a:p>
            <a:pPr algn="justLow" rtl="1">
              <a:lnSpc>
                <a:spcPct val="150000"/>
              </a:lnSpc>
            </a:pPr>
            <a:r>
              <a:rPr lang="fa-IR" b="1" i="0" u="none" strike="noStrike" baseline="0" dirty="0">
                <a:latin typeface="wMitra"/>
                <a:cs typeface="B Karim" panose="00000400000000000000" pitchFamily="2" charset="-78"/>
              </a:rPr>
              <a:t>انواع رو شها برای تشخیص زودهنگام سرطان روده بزرگ به کار می روند که در اینجا فقط به برخی از آ نها اشاره می شود از جمله:</a:t>
            </a:r>
          </a:p>
          <a:p>
            <a:pPr algn="justLow" rtl="1">
              <a:lnSpc>
                <a:spcPct val="150000"/>
              </a:lnSpc>
            </a:pPr>
            <a:r>
              <a:rPr lang="fa-IR" b="1" i="0" u="none" strike="noStrike" baseline="0" dirty="0">
                <a:latin typeface="wMitra"/>
                <a:cs typeface="B Karim" panose="00000400000000000000" pitchFamily="2" charset="-78"/>
              </a:rPr>
              <a:t>آزمایش خون مخفی در مدفوع به روش ایمونولوژیک </a:t>
            </a:r>
            <a:r>
              <a:rPr lang="fa-IR" sz="2800" b="1" i="0" u="none" strike="noStrike" baseline="0" dirty="0">
                <a:solidFill>
                  <a:srgbClr val="FF0000"/>
                </a:solidFill>
                <a:latin typeface="wMitra"/>
                <a:cs typeface="B Jadid" panose="00000700000000000000" pitchFamily="2" charset="-78"/>
              </a:rPr>
              <a:t>(</a:t>
            </a:r>
            <a:r>
              <a:rPr lang="en-US" sz="2800" b="1" i="0" u="none" strike="noStrike" baseline="0" dirty="0">
                <a:solidFill>
                  <a:srgbClr val="FF0000"/>
                </a:solidFill>
                <a:latin typeface="Calibri" panose="020F0502020204030204" pitchFamily="34" charset="0"/>
                <a:cs typeface="B Jadid" panose="00000700000000000000" pitchFamily="2" charset="-78"/>
              </a:rPr>
              <a:t>IFOBT</a:t>
            </a:r>
            <a:r>
              <a:rPr lang="fa-IR" sz="2800" b="1" i="0" u="none" strike="noStrike" baseline="0" dirty="0">
                <a:solidFill>
                  <a:srgbClr val="FF0000"/>
                </a:solidFill>
                <a:latin typeface="Calibri" panose="020F0502020204030204" pitchFamily="34" charset="0"/>
                <a:cs typeface="B Jadid" panose="00000700000000000000" pitchFamily="2" charset="-78"/>
              </a:rPr>
              <a:t> </a:t>
            </a:r>
            <a:r>
              <a:rPr lang="fa-IR" sz="2800" b="1" i="0" u="none" strike="noStrike" baseline="0" dirty="0">
                <a:solidFill>
                  <a:srgbClr val="FF0000"/>
                </a:solidFill>
                <a:latin typeface="wMitra"/>
                <a:cs typeface="B Jadid" panose="00000700000000000000" pitchFamily="2" charset="-78"/>
              </a:rPr>
              <a:t>یا </a:t>
            </a:r>
            <a:r>
              <a:rPr lang="en-US" sz="2800" b="1" i="0" u="none" strike="noStrike" baseline="0" dirty="0">
                <a:solidFill>
                  <a:srgbClr val="FF0000"/>
                </a:solidFill>
                <a:latin typeface="Calibri" panose="020F0502020204030204" pitchFamily="34" charset="0"/>
                <a:cs typeface="B Jadid" panose="00000700000000000000" pitchFamily="2" charset="-78"/>
              </a:rPr>
              <a:t>FIT</a:t>
            </a:r>
            <a:r>
              <a:rPr lang="fa-IR" sz="2800" b="1" i="0" u="none" strike="noStrike" baseline="0" dirty="0">
                <a:solidFill>
                  <a:srgbClr val="FF0000"/>
                </a:solidFill>
                <a:latin typeface="Calibri" panose="020F0502020204030204" pitchFamily="34" charset="0"/>
                <a:cs typeface="B Jadid" panose="00000700000000000000" pitchFamily="2" charset="-78"/>
              </a:rPr>
              <a:t>) </a:t>
            </a:r>
            <a:r>
              <a:rPr lang="fa-IR" b="1" i="0" u="none" strike="noStrike" baseline="0" dirty="0">
                <a:latin typeface="wMitra"/>
                <a:cs typeface="B Karim" panose="00000400000000000000" pitchFamily="2" charset="-78"/>
              </a:rPr>
              <a:t>و کولونوسکوپی. البته باید توجه داشته باشید که در ایران روش توصیه شده برای غربالگری اولیه در سطح شبکه بهداشتی درمانی، همان تست </a:t>
            </a:r>
            <a:r>
              <a:rPr lang="en-US" b="1" i="0" u="none" strike="noStrike" baseline="0" dirty="0">
                <a:latin typeface="Calibri" panose="020F0502020204030204" pitchFamily="34" charset="0"/>
                <a:cs typeface="B Karim" panose="00000400000000000000" pitchFamily="2" charset="-78"/>
              </a:rPr>
              <a:t>FIT </a:t>
            </a:r>
            <a:r>
              <a:rPr lang="fa-IR" b="1" i="0" u="none" strike="noStrike" baseline="0" dirty="0">
                <a:latin typeface="Calibri" panose="020F0502020204030204" pitchFamily="34" charset="0"/>
                <a:cs typeface="B Karim" panose="00000400000000000000" pitchFamily="2" charset="-78"/>
              </a:rPr>
              <a:t> </a:t>
            </a:r>
            <a:r>
              <a:rPr lang="fa-IR" b="1" i="0" u="none" strike="noStrike" baseline="0" dirty="0">
                <a:latin typeface="wMitra"/>
                <a:cs typeface="B Karim" panose="00000400000000000000" pitchFamily="2" charset="-78"/>
              </a:rPr>
              <a:t>است.</a:t>
            </a:r>
            <a:endParaRPr lang="en-US" sz="3200" b="1" dirty="0">
              <a:cs typeface="B Karim" panose="00000400000000000000" pitchFamily="2" charset="-78"/>
            </a:endParaRPr>
          </a:p>
        </p:txBody>
      </p:sp>
    </p:spTree>
    <p:extLst>
      <p:ext uri="{BB962C8B-B14F-4D97-AF65-F5344CB8AC3E}">
        <p14:creationId xmlns:p14="http://schemas.microsoft.com/office/powerpoint/2010/main" val="462613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84B8-FAB2-8444-A8EA-64B4FDE9E71A}"/>
              </a:ext>
            </a:extLst>
          </p:cNvPr>
          <p:cNvSpPr>
            <a:spLocks noGrp="1"/>
          </p:cNvSpPr>
          <p:nvPr>
            <p:ph type="title"/>
          </p:nvPr>
        </p:nvSpPr>
        <p:spPr>
          <a:xfrm>
            <a:off x="1295402" y="821636"/>
            <a:ext cx="9601196" cy="901147"/>
          </a:xfrm>
        </p:spPr>
        <p:txBody>
          <a:bodyPr>
            <a:noAutofit/>
          </a:bodyPr>
          <a:lstStyle/>
          <a:p>
            <a:pPr algn="r" rtl="1"/>
            <a:r>
              <a:rPr lang="fa-IR" sz="2400" b="1" i="0" u="none" strike="noStrike" baseline="0" dirty="0">
                <a:solidFill>
                  <a:srgbClr val="0070C0"/>
                </a:solidFill>
                <a:latin typeface="IRANSansXFaNum-ExtraBold"/>
                <a:cs typeface="B Jadid" panose="00000700000000000000" pitchFamily="2" charset="-78"/>
              </a:rPr>
              <a:t>الف  آزمایش خون مخفی در مدفوع به روش ایمونوشیمی(</a:t>
            </a:r>
            <a:r>
              <a:rPr lang="en-US" sz="2400" b="1" i="0" u="none" strike="noStrike" baseline="0" dirty="0">
                <a:solidFill>
                  <a:srgbClr val="0070C0"/>
                </a:solidFill>
                <a:latin typeface="IRANSansXFaNum-ExtraBold"/>
                <a:cs typeface="B Jadid" panose="00000700000000000000" pitchFamily="2" charset="-78"/>
              </a:rPr>
              <a:t>IFOBT</a:t>
            </a:r>
            <a:r>
              <a:rPr lang="fa-IR" sz="2400" b="1" i="0" u="none" strike="noStrike" baseline="0" dirty="0">
                <a:solidFill>
                  <a:srgbClr val="0070C0"/>
                </a:solidFill>
                <a:latin typeface="IRANSansXFaNum-ExtraBold"/>
                <a:cs typeface="B Jadid" panose="00000700000000000000" pitchFamily="2" charset="-78"/>
              </a:rPr>
              <a:t> </a:t>
            </a:r>
            <a:r>
              <a:rPr lang="en-US" sz="2400" b="1" i="0" u="none" strike="noStrike" baseline="0" dirty="0">
                <a:solidFill>
                  <a:srgbClr val="0070C0"/>
                </a:solidFill>
                <a:latin typeface="IRANSansXFaNum-ExtraBold"/>
                <a:cs typeface="B Jadid" panose="00000700000000000000" pitchFamily="2" charset="-78"/>
              </a:rPr>
              <a:t> </a:t>
            </a:r>
            <a:r>
              <a:rPr lang="fa-IR" sz="2400" b="1" i="0" u="none" strike="noStrike" baseline="0" dirty="0">
                <a:solidFill>
                  <a:srgbClr val="0070C0"/>
                </a:solidFill>
                <a:latin typeface="IRANSansXFaNum-ExtraBold"/>
                <a:cs typeface="B Jadid" panose="00000700000000000000" pitchFamily="2" charset="-78"/>
              </a:rPr>
              <a:t>یا </a:t>
            </a:r>
            <a:r>
              <a:rPr lang="en-US" sz="2400" b="1" i="0" u="none" strike="noStrike" baseline="0" dirty="0">
                <a:solidFill>
                  <a:srgbClr val="0070C0"/>
                </a:solidFill>
                <a:latin typeface="IRANSansXFaNum-ExtraBold"/>
                <a:cs typeface="B Jadid" panose="00000700000000000000" pitchFamily="2" charset="-78"/>
              </a:rPr>
              <a:t>FIT</a:t>
            </a:r>
            <a:r>
              <a:rPr lang="fa-IR" sz="2400" b="1" i="0" u="none" strike="noStrike" baseline="0" dirty="0">
                <a:solidFill>
                  <a:srgbClr val="0070C0"/>
                </a:solidFill>
                <a:latin typeface="IRANSansXFaNum-ExtraBold"/>
                <a:cs typeface="B Jadid" panose="00000700000000000000" pitchFamily="2" charset="-78"/>
              </a:rPr>
              <a:t>)</a:t>
            </a:r>
            <a:endParaRPr lang="en-US" sz="2400"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20E30CE3-686F-DE1C-9E43-7158BCE2298B}"/>
              </a:ext>
            </a:extLst>
          </p:cNvPr>
          <p:cNvSpPr>
            <a:spLocks noGrp="1"/>
          </p:cNvSpPr>
          <p:nvPr>
            <p:ph idx="1"/>
          </p:nvPr>
        </p:nvSpPr>
        <p:spPr>
          <a:xfrm>
            <a:off x="1113183" y="1722783"/>
            <a:ext cx="10071652" cy="4598504"/>
          </a:xfrm>
        </p:spPr>
        <p:txBody>
          <a:bodyPr>
            <a:normAutofit fontScale="92500"/>
          </a:bodyPr>
          <a:lstStyle/>
          <a:p>
            <a:pPr algn="justLow" rtl="1">
              <a:lnSpc>
                <a:spcPct val="150000"/>
              </a:lnSpc>
            </a:pPr>
            <a:r>
              <a:rPr lang="fa-IR" b="1" i="0" u="none" strike="noStrike" baseline="0" dirty="0">
                <a:latin typeface="wMitra"/>
                <a:cs typeface="B Tehran" panose="00000400000000000000" pitchFamily="2" charset="-78"/>
              </a:rPr>
              <a:t>پولیپ و سرطان کولون گاهى خونریزى می کنند که سبب ایجاد خون در مدفوع می شود، اما این خون آنقدر کم است که با چشم دیده نمی شود، بلکه باید با انجام آزمایش آن را تشخیص داد. با آزمایش خون مخفى در مدفوع می توان مقادیر ناچیز و نادیدنى خون را در مدفوع شناسایى کرد که به آن تست خون مخفی در مدفوع(</a:t>
            </a:r>
            <a:r>
              <a:rPr lang="en-US" b="1" i="0" u="none" strike="noStrike" baseline="0" dirty="0">
                <a:latin typeface="Calibri" panose="020F0502020204030204" pitchFamily="34" charset="0"/>
                <a:cs typeface="B Tehran" panose="00000400000000000000" pitchFamily="2" charset="-78"/>
              </a:rPr>
              <a:t>FOBT</a:t>
            </a:r>
            <a:r>
              <a:rPr lang="fa-IR" b="1" i="0" u="none" strike="noStrike" baseline="0" dirty="0">
                <a:latin typeface="Calibri" panose="020F0502020204030204" pitchFamily="34" charset="0"/>
                <a:cs typeface="B Tehran" panose="00000400000000000000" pitchFamily="2" charset="-78"/>
              </a:rPr>
              <a:t>)</a:t>
            </a:r>
            <a:r>
              <a:rPr lang="fa-IR" b="1" i="0" u="none" strike="noStrike" baseline="0" dirty="0">
                <a:latin typeface="wMitra"/>
                <a:cs typeface="B Tehran" panose="00000400000000000000" pitchFamily="2" charset="-78"/>
              </a:rPr>
              <a:t>گفته می شود اما یکی از مشکلات این آزمایش این است که اگر در طی روزهای پیش از آزمایش، آسپیرین یا مواد غذایی مثل چغندر مصرف کرده باشیم ممکن است تست به صورت کاذب مثبت شود. همچنین این آزمایش را باید سه بار تکرار کرد تا نتیجه مطلوب به دست آید. در عوض تست دیگری وجود دارد به نام تست خون مخفی در مدفوع به روش ایمونوشیمی(</a:t>
            </a:r>
            <a:r>
              <a:rPr lang="en-US" b="1" i="0" u="none" strike="noStrike" baseline="0" dirty="0">
                <a:latin typeface="Calibri" panose="020F0502020204030204" pitchFamily="34" charset="0"/>
                <a:cs typeface="B Tehran" panose="00000400000000000000" pitchFamily="2" charset="-78"/>
              </a:rPr>
              <a:t>IFOBT</a:t>
            </a:r>
            <a:r>
              <a:rPr lang="fa-IR" b="1" i="0" u="none" strike="noStrike" baseline="0" dirty="0">
                <a:latin typeface="Calibri" panose="020F0502020204030204" pitchFamily="34" charset="0"/>
                <a:cs typeface="B Tehran" panose="00000400000000000000" pitchFamily="2" charset="-78"/>
              </a:rPr>
              <a:t>)</a:t>
            </a:r>
            <a:r>
              <a:rPr lang="fa-IR" b="1" i="0" u="none" strike="noStrike" baseline="0" dirty="0">
                <a:latin typeface="wMitra"/>
                <a:cs typeface="B Tehran" panose="00000400000000000000" pitchFamily="2" charset="-78"/>
              </a:rPr>
              <a:t>که موارد مثبت کاذب در ارتباط با مصرف مواد غذایی و داروها ندارد، چرا که از آنتی بادی های اختصاصی هموگلوبین انسانی در این تست استفاده شده است که صرفاً به هموگلوبین انسانی به عنوان آنتی ژن متصل می گردد. همچنین نیاز به </a:t>
            </a:r>
            <a:r>
              <a:rPr lang="fa-IR" b="1" i="0" u="sng" strike="noStrike" baseline="0" dirty="0">
                <a:solidFill>
                  <a:srgbClr val="FF0000"/>
                </a:solidFill>
                <a:latin typeface="wMitra"/>
                <a:cs typeface="B Tehran" panose="00000400000000000000" pitchFamily="2" charset="-78"/>
              </a:rPr>
              <a:t>سه بار تکرار ندارد </a:t>
            </a:r>
            <a:r>
              <a:rPr lang="fa-IR" b="1" i="0" u="none" strike="noStrike" baseline="0" dirty="0">
                <a:latin typeface="wMitra"/>
                <a:cs typeface="B Tehran" panose="00000400000000000000" pitchFamily="2" charset="-78"/>
              </a:rPr>
              <a:t>و به سادگی در خانه بهداشت، مطب و کلینیک قابل انجام است.</a:t>
            </a:r>
            <a:endParaRPr lang="en-US" sz="3200" b="1" dirty="0">
              <a:cs typeface="B Tehran" panose="00000400000000000000" pitchFamily="2" charset="-78"/>
            </a:endParaRPr>
          </a:p>
        </p:txBody>
      </p:sp>
    </p:spTree>
    <p:extLst>
      <p:ext uri="{BB962C8B-B14F-4D97-AF65-F5344CB8AC3E}">
        <p14:creationId xmlns:p14="http://schemas.microsoft.com/office/powerpoint/2010/main" val="283137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7E43-9405-E46F-E17F-2DAEDA0FF33A}"/>
              </a:ext>
            </a:extLst>
          </p:cNvPr>
          <p:cNvSpPr>
            <a:spLocks noGrp="1"/>
          </p:cNvSpPr>
          <p:nvPr>
            <p:ph type="title"/>
          </p:nvPr>
        </p:nvSpPr>
        <p:spPr/>
        <p:txBody>
          <a:bodyPr>
            <a:normAutofit/>
          </a:bodyPr>
          <a:lstStyle/>
          <a:p>
            <a:pPr algn="r"/>
            <a:r>
              <a:rPr lang="fa-IR" sz="3600" dirty="0">
                <a:solidFill>
                  <a:srgbClr val="FF0000"/>
                </a:solidFill>
                <a:cs typeface="B Jadid" panose="00000700000000000000" pitchFamily="2" charset="-78"/>
              </a:rPr>
              <a:t>هدف از اجرای این برنامه:</a:t>
            </a:r>
            <a:endParaRPr lang="en-US" sz="3600" dirty="0">
              <a:solidFill>
                <a:srgbClr val="FF0000"/>
              </a:solidFill>
              <a:cs typeface="B Jadid" panose="00000700000000000000" pitchFamily="2" charset="-78"/>
            </a:endParaRPr>
          </a:p>
        </p:txBody>
      </p:sp>
      <p:sp>
        <p:nvSpPr>
          <p:cNvPr id="3" name="Content Placeholder 2">
            <a:extLst>
              <a:ext uri="{FF2B5EF4-FFF2-40B4-BE49-F238E27FC236}">
                <a16:creationId xmlns:a16="http://schemas.microsoft.com/office/drawing/2014/main" id="{16368997-36BB-AFD2-1754-4AB6D2A74F9F}"/>
              </a:ext>
            </a:extLst>
          </p:cNvPr>
          <p:cNvSpPr>
            <a:spLocks noGrp="1"/>
          </p:cNvSpPr>
          <p:nvPr>
            <p:ph idx="1"/>
          </p:nvPr>
        </p:nvSpPr>
        <p:spPr/>
        <p:txBody>
          <a:bodyPr>
            <a:normAutofit/>
          </a:bodyPr>
          <a:lstStyle/>
          <a:p>
            <a:pPr algn="justLow" rtl="1"/>
            <a:r>
              <a:rPr lang="fa-IR" sz="3600" b="1" i="0" u="none" strike="noStrike" baseline="0" dirty="0">
                <a:latin typeface="wMitra-SemiBold"/>
                <a:cs typeface="B Karim" panose="00000400000000000000" pitchFamily="2" charset="-78"/>
              </a:rPr>
              <a:t>در این برنامه، هدف شناسایی و ثبت افراد مشکوک یا مبتلا به پولیپ یا سرطان روده بزرگ و سپس ارائه خدمات مناسب در سطوح مختلف شبكه بهداشتی درمانی و ساماندهی درمان و مراقبت بیماران است.</a:t>
            </a:r>
            <a:endParaRPr lang="en-US" sz="3600" dirty="0">
              <a:cs typeface="B Karim" panose="00000400000000000000" pitchFamily="2" charset="-78"/>
            </a:endParaRPr>
          </a:p>
        </p:txBody>
      </p:sp>
    </p:spTree>
    <p:extLst>
      <p:ext uri="{BB962C8B-B14F-4D97-AF65-F5344CB8AC3E}">
        <p14:creationId xmlns:p14="http://schemas.microsoft.com/office/powerpoint/2010/main" val="1060352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DD50-AEE4-B58D-07B4-66EAC9B15E0B}"/>
              </a:ext>
            </a:extLst>
          </p:cNvPr>
          <p:cNvSpPr>
            <a:spLocks noGrp="1"/>
          </p:cNvSpPr>
          <p:nvPr>
            <p:ph type="title"/>
          </p:nvPr>
        </p:nvSpPr>
        <p:spPr>
          <a:xfrm>
            <a:off x="1295402" y="809855"/>
            <a:ext cx="9601196" cy="555120"/>
          </a:xfrm>
        </p:spPr>
        <p:txBody>
          <a:bodyPr/>
          <a:lstStyle/>
          <a:p>
            <a:pPr algn="r" rtl="1"/>
            <a:r>
              <a:rPr lang="fa-IR" sz="2400" b="1" dirty="0">
                <a:solidFill>
                  <a:srgbClr val="0070C0"/>
                </a:solidFill>
                <a:latin typeface="IRANSansXFaNum-ExtraBold"/>
                <a:cs typeface="B Jadid" panose="00000700000000000000" pitchFamily="2" charset="-78"/>
              </a:rPr>
              <a:t>ب  کولونوسکوپی</a:t>
            </a:r>
            <a:endParaRPr lang="en-US" sz="2400" b="1" dirty="0">
              <a:solidFill>
                <a:srgbClr val="0070C0"/>
              </a:solidFill>
              <a:latin typeface="IRANSansXFaNum-ExtraBold"/>
              <a:cs typeface="B Jadid" panose="00000700000000000000" pitchFamily="2" charset="-78"/>
            </a:endParaRPr>
          </a:p>
        </p:txBody>
      </p:sp>
      <p:sp>
        <p:nvSpPr>
          <p:cNvPr id="3" name="Content Placeholder 2">
            <a:extLst>
              <a:ext uri="{FF2B5EF4-FFF2-40B4-BE49-F238E27FC236}">
                <a16:creationId xmlns:a16="http://schemas.microsoft.com/office/drawing/2014/main" id="{817DAD21-F745-2648-636F-429396C078D2}"/>
              </a:ext>
            </a:extLst>
          </p:cNvPr>
          <p:cNvSpPr>
            <a:spLocks noGrp="1"/>
          </p:cNvSpPr>
          <p:nvPr>
            <p:ph idx="1"/>
          </p:nvPr>
        </p:nvSpPr>
        <p:spPr>
          <a:xfrm>
            <a:off x="1295401" y="1364975"/>
            <a:ext cx="9601196" cy="4510893"/>
          </a:xfrm>
        </p:spPr>
        <p:txBody>
          <a:bodyPr>
            <a:normAutofit fontScale="92500" lnSpcReduction="10000"/>
          </a:bodyPr>
          <a:lstStyle/>
          <a:p>
            <a:pPr algn="justLow" rtl="1">
              <a:lnSpc>
                <a:spcPct val="150000"/>
              </a:lnSpc>
            </a:pPr>
            <a:r>
              <a:rPr lang="fa-IR" b="1" i="0" u="none" strike="noStrike" baseline="0" dirty="0">
                <a:latin typeface="wMitra"/>
                <a:cs typeface="B Karim" panose="00000400000000000000" pitchFamily="2" charset="-78"/>
              </a:rPr>
              <a:t>در بین رو ش های مختلف غربالگری، کولونوسکوپی بهترین و مطمئن ترین روشی است كه اجازه می دهد پزشك متخصص، داخل روده بزرگ را به طور كامل و تا آخر ببیند. قدرت تشخیصی این روش بسیار بالاست و تقریبا همه پولیپ ها و سرطا ن های روده را با کولونوسکوپی می توان تشخیص داد اما همانطور که در ادامه توضیح داده می شود، انجام کولونوسکوپی آسان نیست بنابراین صرفاً در افراد با علایم مشکوک و یا دارای پاسخ مثبت آزمایش</a:t>
            </a:r>
            <a:r>
              <a:rPr lang="en-US" b="1" i="0" u="none" strike="noStrike" baseline="0" dirty="0">
                <a:latin typeface="Calibri" panose="020F0502020204030204" pitchFamily="34" charset="0"/>
                <a:cs typeface="B Karim" panose="00000400000000000000" pitchFamily="2" charset="-78"/>
              </a:rPr>
              <a:t>FIT</a:t>
            </a:r>
            <a:r>
              <a:rPr lang="fa-IR" b="1" i="0" u="none" strike="noStrike" baseline="0" dirty="0">
                <a:latin typeface="Calibri" panose="020F0502020204030204" pitchFamily="34" charset="0"/>
                <a:cs typeface="B Karim" panose="00000400000000000000" pitchFamily="2" charset="-78"/>
              </a:rPr>
              <a:t> </a:t>
            </a:r>
            <a:r>
              <a:rPr lang="fa-IR" b="1" i="0" u="none" strike="noStrike" baseline="0" dirty="0">
                <a:latin typeface="wMitra"/>
                <a:cs typeface="B Karim" panose="00000400000000000000" pitchFamily="2" charset="-78"/>
              </a:rPr>
              <a:t>انجام می شود. پس از این که شما فرد مشکوک را مطابق دستورالعمل به پزشک شبکه ارجاع دادید و او نیز تأیید کرد فرد در معرض خطر سرطان روده بزرگ است، این فرد به سطح دو خدمت یعنی بیمارستان های عمومی یا مراکز تشخیص زودهنگام سرطان ارجاع داده می شود و تحت کولونوسکوپی قرار می گیرد. بنابراین اگر این فرد پیش از ارجاع به این مراکز، از شما در مورد کولونوسکوپی سوال کرد، می توانید با استفاده از مطالب زیر، اطلاعات لازم را در اختیارش قرار دهید.</a:t>
            </a:r>
            <a:endParaRPr lang="en-US" sz="3600" b="1" dirty="0">
              <a:cs typeface="B Karim" panose="00000400000000000000" pitchFamily="2" charset="-78"/>
            </a:endParaRPr>
          </a:p>
        </p:txBody>
      </p:sp>
    </p:spTree>
    <p:extLst>
      <p:ext uri="{BB962C8B-B14F-4D97-AF65-F5344CB8AC3E}">
        <p14:creationId xmlns:p14="http://schemas.microsoft.com/office/powerpoint/2010/main" val="3998664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3056-9E75-D09D-E301-DA0D145D9010}"/>
              </a:ext>
            </a:extLst>
          </p:cNvPr>
          <p:cNvSpPr>
            <a:spLocks noGrp="1"/>
          </p:cNvSpPr>
          <p:nvPr>
            <p:ph type="title"/>
          </p:nvPr>
        </p:nvSpPr>
        <p:spPr>
          <a:xfrm>
            <a:off x="1295402" y="982132"/>
            <a:ext cx="9601196" cy="806911"/>
          </a:xfrm>
        </p:spPr>
        <p:txBody>
          <a:bodyPr>
            <a:noAutofit/>
          </a:bodyPr>
          <a:lstStyle/>
          <a:p>
            <a:pPr algn="r" rtl="1"/>
            <a:r>
              <a:rPr lang="fa-IR" sz="2400" b="1" i="0" u="none" strike="noStrike" baseline="0" dirty="0">
                <a:solidFill>
                  <a:srgbClr val="007EC6"/>
                </a:solidFill>
                <a:latin typeface="IRANSansXFaNum-ExtraBold"/>
                <a:cs typeface="B Jadid" panose="00000700000000000000" pitchFamily="2" charset="-78"/>
              </a:rPr>
              <a:t>برنامه تشخیص زودهنگام و غربالگری سرطان روده بزرگ در ایران: سطح یک</a:t>
            </a:r>
            <a:endParaRPr lang="en-US" sz="2400" dirty="0">
              <a:cs typeface="B Jadid" panose="00000700000000000000" pitchFamily="2" charset="-78"/>
            </a:endParaRPr>
          </a:p>
        </p:txBody>
      </p:sp>
      <p:sp>
        <p:nvSpPr>
          <p:cNvPr id="3" name="Content Placeholder 2">
            <a:extLst>
              <a:ext uri="{FF2B5EF4-FFF2-40B4-BE49-F238E27FC236}">
                <a16:creationId xmlns:a16="http://schemas.microsoft.com/office/drawing/2014/main" id="{F3E52ADF-8256-DEDD-9479-066ACC42A01C}"/>
              </a:ext>
            </a:extLst>
          </p:cNvPr>
          <p:cNvSpPr>
            <a:spLocks noGrp="1"/>
          </p:cNvSpPr>
          <p:nvPr>
            <p:ph idx="1"/>
          </p:nvPr>
        </p:nvSpPr>
        <p:spPr>
          <a:xfrm>
            <a:off x="954156" y="1789043"/>
            <a:ext cx="10164417" cy="3279915"/>
          </a:xfrm>
        </p:spPr>
        <p:txBody>
          <a:bodyPr>
            <a:normAutofit/>
          </a:bodyPr>
          <a:lstStyle/>
          <a:p>
            <a:pPr algn="justLow" rtl="1">
              <a:lnSpc>
                <a:spcPct val="200000"/>
              </a:lnSpc>
            </a:pPr>
            <a:r>
              <a:rPr lang="fa-IR" sz="2000" b="1" i="0" u="none" strike="noStrike" baseline="0" dirty="0">
                <a:latin typeface="wMitra"/>
                <a:cs typeface="B Zar" panose="00000400000000000000" pitchFamily="2" charset="-78"/>
              </a:rPr>
              <a:t>در این برنامه، هدف شناسایی و ثبت بیماران مشکوک یا مبتلا به سرطان یا ضایعات پیش بدخیم روده بزرگ و سپس ارائه خدمات مناسب در سطوح مختلف شبكه بهداشتی درمانی و ساماندهی درمان و مراقبت بیماران است. مشخصات تمامی افراد 50 تا 69 سال که برای ارزیابی فراخوان شده اند را در سامانه سیب ثبت کنید. </a:t>
            </a:r>
          </a:p>
        </p:txBody>
      </p:sp>
    </p:spTree>
    <p:extLst>
      <p:ext uri="{BB962C8B-B14F-4D97-AF65-F5344CB8AC3E}">
        <p14:creationId xmlns:p14="http://schemas.microsoft.com/office/powerpoint/2010/main" val="711223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E9F2-F29F-E639-54BB-E08C9800DB8D}"/>
              </a:ext>
            </a:extLst>
          </p:cNvPr>
          <p:cNvSpPr>
            <a:spLocks noGrp="1"/>
          </p:cNvSpPr>
          <p:nvPr>
            <p:ph type="title"/>
          </p:nvPr>
        </p:nvSpPr>
        <p:spPr>
          <a:xfrm>
            <a:off x="1401419" y="756846"/>
            <a:ext cx="9601196" cy="714146"/>
          </a:xfrm>
        </p:spPr>
        <p:txBody>
          <a:bodyPr>
            <a:normAutofit/>
          </a:bodyPr>
          <a:lstStyle/>
          <a:p>
            <a:pPr algn="r" rtl="1"/>
            <a:r>
              <a:rPr lang="fa-IR" sz="2400" b="1" i="0" u="none" strike="noStrike" baseline="0" dirty="0">
                <a:solidFill>
                  <a:srgbClr val="007EC6"/>
                </a:solidFill>
                <a:latin typeface="IRANSansXFaNum-ExtraBold"/>
                <a:cs typeface="B Jadid" panose="00000700000000000000" pitchFamily="2" charset="-78"/>
              </a:rPr>
              <a:t>برنامه تشخیص زودهنگام و غربالگری سرطان روده بزرگ در ایران: سطح دو</a:t>
            </a:r>
            <a:endParaRPr lang="en-US" sz="5400" dirty="0">
              <a:cs typeface="B Jadid" panose="00000700000000000000" pitchFamily="2" charset="-78"/>
            </a:endParaRPr>
          </a:p>
        </p:txBody>
      </p:sp>
      <p:sp>
        <p:nvSpPr>
          <p:cNvPr id="3" name="Content Placeholder 2">
            <a:extLst>
              <a:ext uri="{FF2B5EF4-FFF2-40B4-BE49-F238E27FC236}">
                <a16:creationId xmlns:a16="http://schemas.microsoft.com/office/drawing/2014/main" id="{5A1BFD84-FC82-0CCD-D6B9-F980D7F4E674}"/>
              </a:ext>
            </a:extLst>
          </p:cNvPr>
          <p:cNvSpPr>
            <a:spLocks noGrp="1"/>
          </p:cNvSpPr>
          <p:nvPr>
            <p:ph idx="1"/>
          </p:nvPr>
        </p:nvSpPr>
        <p:spPr>
          <a:xfrm>
            <a:off x="1295401" y="1563757"/>
            <a:ext cx="9601196" cy="4537397"/>
          </a:xfrm>
        </p:spPr>
        <p:txBody>
          <a:bodyPr/>
          <a:lstStyle/>
          <a:p>
            <a:pPr algn="r" rtl="1">
              <a:lnSpc>
                <a:spcPct val="150000"/>
              </a:lnSpc>
            </a:pPr>
            <a:r>
              <a:rPr lang="fa-IR" sz="1800" b="1" i="0" u="none" strike="noStrike" baseline="0" dirty="0">
                <a:latin typeface="wMitra"/>
                <a:cs typeface="B Zar" panose="00000400000000000000" pitchFamily="2" charset="-78"/>
              </a:rPr>
              <a:t>◦ افرادی که به هر دلیل به سطح دو ارجاع می شوند، تحت ارزیابی های کامل تر، از جمله ویزیت متخصص و انجام کولونوسکوپی قرار می گیرند.</a:t>
            </a:r>
          </a:p>
          <a:p>
            <a:pPr algn="r" rtl="1">
              <a:lnSpc>
                <a:spcPct val="150000"/>
              </a:lnSpc>
            </a:pPr>
            <a:r>
              <a:rPr lang="fa-IR" sz="1800" b="1" i="0" u="none" strike="noStrike" baseline="0" dirty="0">
                <a:latin typeface="wMitra"/>
                <a:cs typeface="B Zar" panose="00000400000000000000" pitchFamily="2" charset="-78"/>
              </a:rPr>
              <a:t>◦ چه کسانی از سطح یک به سطح دو ارجاع می شوند؟</a:t>
            </a:r>
          </a:p>
          <a:p>
            <a:pPr algn="r" rtl="1">
              <a:lnSpc>
                <a:spcPct val="150000"/>
              </a:lnSpc>
            </a:pPr>
            <a:r>
              <a:rPr lang="fa-IR" sz="1800" b="1" i="0" u="none" strike="noStrike" baseline="0" dirty="0">
                <a:latin typeface="wMitra"/>
                <a:cs typeface="B Zar" panose="00000400000000000000" pitchFamily="2" charset="-78"/>
              </a:rPr>
              <a:t>٭افرادی که دارای علایم مشکوک سرطان روده بزرگ هستند و در ارزیابی های اولیه در سطح یک مشکوک تشخیص داده شده اند.</a:t>
            </a:r>
          </a:p>
          <a:p>
            <a:pPr algn="r" rtl="1">
              <a:lnSpc>
                <a:spcPct val="150000"/>
              </a:lnSpc>
            </a:pPr>
            <a:r>
              <a:rPr lang="fa-IR" sz="1800" b="1" i="0" u="none" strike="noStrike" baseline="0" dirty="0">
                <a:latin typeface="wMitra"/>
                <a:cs typeface="B Zar" panose="00000400000000000000" pitchFamily="2" charset="-78"/>
              </a:rPr>
              <a:t>٭افرادی که سابقه شخصی پولیپ، سرطان یا بیماری التهابی روده بزرگ دارند.</a:t>
            </a:r>
          </a:p>
          <a:p>
            <a:pPr algn="r" rtl="1">
              <a:lnSpc>
                <a:spcPct val="150000"/>
              </a:lnSpc>
            </a:pPr>
            <a:r>
              <a:rPr lang="fa-IR" sz="1800" b="1" i="0" u="none" strike="noStrike" baseline="0" dirty="0">
                <a:latin typeface="wMitra"/>
                <a:cs typeface="B Zar" panose="00000400000000000000" pitchFamily="2" charset="-78"/>
              </a:rPr>
              <a:t>٭افرادی که سابقه خانوادگی سرطان یا پولیپ روده بزرگ دارند.</a:t>
            </a:r>
          </a:p>
          <a:p>
            <a:pPr algn="r" rtl="1">
              <a:lnSpc>
                <a:spcPct val="150000"/>
              </a:lnSpc>
            </a:pPr>
            <a:r>
              <a:rPr lang="fa-IR" sz="1800" b="1" i="0" u="none" strike="noStrike" baseline="0" dirty="0">
                <a:latin typeface="wMitra"/>
                <a:cs typeface="B Zar" panose="00000400000000000000" pitchFamily="2" charset="-78"/>
              </a:rPr>
              <a:t>٭افرادی که تست خون مخفی در مدفوع به روش ایمونولوژیک(</a:t>
            </a:r>
            <a:r>
              <a:rPr lang="en-US" sz="1800" b="1" i="0" u="none" strike="noStrike" baseline="0" dirty="0">
                <a:latin typeface="Calibri" panose="020F0502020204030204" pitchFamily="34" charset="0"/>
                <a:cs typeface="B Zar" panose="00000400000000000000" pitchFamily="2" charset="-78"/>
              </a:rPr>
              <a:t>IFOBT </a:t>
            </a:r>
            <a:r>
              <a:rPr lang="fa-IR" sz="1800" b="1" dirty="0">
                <a:latin typeface="Calibri" panose="020F0502020204030204" pitchFamily="34" charset="0"/>
                <a:cs typeface="B Zar" panose="00000400000000000000" pitchFamily="2" charset="-78"/>
              </a:rPr>
              <a:t>) </a:t>
            </a:r>
            <a:r>
              <a:rPr lang="fa-IR" sz="1800" b="1" i="0" u="none" strike="noStrike" baseline="0" dirty="0">
                <a:latin typeface="wMitra"/>
                <a:cs typeface="B Zar" panose="00000400000000000000" pitchFamily="2" charset="-78"/>
              </a:rPr>
              <a:t>آنها مثبت است.</a:t>
            </a:r>
            <a:endParaRPr lang="en-US" b="1" dirty="0">
              <a:cs typeface="B Zar" panose="00000400000000000000" pitchFamily="2" charset="-78"/>
            </a:endParaRPr>
          </a:p>
        </p:txBody>
      </p:sp>
    </p:spTree>
    <p:extLst>
      <p:ext uri="{BB962C8B-B14F-4D97-AF65-F5344CB8AC3E}">
        <p14:creationId xmlns:p14="http://schemas.microsoft.com/office/powerpoint/2010/main" val="167796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B550E-B047-C888-FF6C-FD65A4EE2F70}"/>
              </a:ext>
            </a:extLst>
          </p:cNvPr>
          <p:cNvSpPr>
            <a:spLocks noGrp="1"/>
          </p:cNvSpPr>
          <p:nvPr>
            <p:ph idx="1"/>
          </p:nvPr>
        </p:nvSpPr>
        <p:spPr>
          <a:xfrm>
            <a:off x="1060174" y="1192696"/>
            <a:ext cx="9836423" cy="4683172"/>
          </a:xfrm>
        </p:spPr>
        <p:txBody>
          <a:bodyPr/>
          <a:lstStyle/>
          <a:p>
            <a:pPr algn="justLow" rtl="1">
              <a:lnSpc>
                <a:spcPct val="200000"/>
              </a:lnSpc>
            </a:pPr>
            <a:r>
              <a:rPr lang="fa-IR" sz="1800" b="1" i="0" u="none" strike="noStrike" baseline="0" dirty="0">
                <a:latin typeface="wMitra"/>
                <a:cs typeface="B Zar" panose="00000400000000000000" pitchFamily="2" charset="-78"/>
              </a:rPr>
              <a:t>اغلب این افراد در صورتی که زمان مناسب برای ارزیابی دوره ای آنها باشد، کولونوسکوپی می شوند. در صورتی که در کولونوسکوپی، پولیپ یافت شود بسته به تعداد آنها در یک یا چند مرحله، برداشته می شود و نوبت بررسی بعدی مشخص می شود. اگر ضایعه مشکوکی وجود داشت، نمونه برداری و به آزمایشگاه پاتولوژی فرستاده می شود. در آزمایشگاه نمونه ها رنگ آمیزی شده و در زیر میکروسکوپ بررسی می شود و در صورتی که سلول های بدخیم در زیر میکروسکوپ دیده شود، فرد برای اقدامات تشخیصی درمانی به سطح سه یعنی بیمارستان تخصصی ارجاع می شود.</a:t>
            </a:r>
            <a:endParaRPr lang="en-US" b="1" dirty="0">
              <a:cs typeface="B Zar" panose="00000400000000000000" pitchFamily="2" charset="-78"/>
            </a:endParaRPr>
          </a:p>
        </p:txBody>
      </p:sp>
    </p:spTree>
    <p:extLst>
      <p:ext uri="{BB962C8B-B14F-4D97-AF65-F5344CB8AC3E}">
        <p14:creationId xmlns:p14="http://schemas.microsoft.com/office/powerpoint/2010/main" val="1247664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FBB8-FD70-F24D-E44A-DABA3AC0F01B}"/>
              </a:ext>
            </a:extLst>
          </p:cNvPr>
          <p:cNvSpPr>
            <a:spLocks noGrp="1"/>
          </p:cNvSpPr>
          <p:nvPr>
            <p:ph type="title"/>
          </p:nvPr>
        </p:nvSpPr>
        <p:spPr>
          <a:xfrm>
            <a:off x="1295402" y="982133"/>
            <a:ext cx="9601196" cy="714146"/>
          </a:xfrm>
        </p:spPr>
        <p:txBody>
          <a:bodyPr>
            <a:noAutofit/>
          </a:bodyPr>
          <a:lstStyle/>
          <a:p>
            <a:pPr algn="r" rtl="1"/>
            <a:r>
              <a:rPr lang="fa-IR" sz="2400" b="1" i="0" u="none" strike="noStrike" baseline="0" dirty="0">
                <a:solidFill>
                  <a:srgbClr val="007EC6"/>
                </a:solidFill>
                <a:latin typeface="IRANSansXFaNum-ExtraBold"/>
                <a:cs typeface="B Jadid" panose="00000700000000000000" pitchFamily="2" charset="-78"/>
              </a:rPr>
              <a:t>برنامه تشخیص و درمان سرطان روده بزرگ در ایران: سطح سه</a:t>
            </a:r>
            <a:endParaRPr lang="en-US" sz="2400" dirty="0">
              <a:cs typeface="B Jadid" panose="00000700000000000000" pitchFamily="2" charset="-78"/>
            </a:endParaRPr>
          </a:p>
        </p:txBody>
      </p:sp>
      <p:sp>
        <p:nvSpPr>
          <p:cNvPr id="3" name="Content Placeholder 2">
            <a:extLst>
              <a:ext uri="{FF2B5EF4-FFF2-40B4-BE49-F238E27FC236}">
                <a16:creationId xmlns:a16="http://schemas.microsoft.com/office/drawing/2014/main" id="{17EEA620-7FDB-6CB9-88D9-7538406669BB}"/>
              </a:ext>
            </a:extLst>
          </p:cNvPr>
          <p:cNvSpPr>
            <a:spLocks noGrp="1"/>
          </p:cNvSpPr>
          <p:nvPr>
            <p:ph idx="1"/>
          </p:nvPr>
        </p:nvSpPr>
        <p:spPr>
          <a:xfrm>
            <a:off x="1295401" y="2213113"/>
            <a:ext cx="9601196" cy="3662755"/>
          </a:xfrm>
        </p:spPr>
        <p:txBody>
          <a:bodyPr>
            <a:normAutofit/>
          </a:bodyPr>
          <a:lstStyle/>
          <a:p>
            <a:pPr algn="justLow" rtl="1">
              <a:lnSpc>
                <a:spcPct val="200000"/>
              </a:lnSpc>
            </a:pPr>
            <a:r>
              <a:rPr lang="fa-IR" b="1" i="0" u="none" strike="noStrike" baseline="0" dirty="0">
                <a:latin typeface="wMitra"/>
                <a:cs typeface="B Karim" panose="00000400000000000000" pitchFamily="2" charset="-78"/>
              </a:rPr>
              <a:t>در سطح سه یا تخصصی که معمولاً یک بیمارستان تخصصی یا یک مرکز سرطان است، ابتدا ارزیابی های کامل تری مانند آزمایش خون و</a:t>
            </a:r>
            <a:r>
              <a:rPr lang="en-US" b="1" i="0" u="none" strike="noStrike" baseline="0" dirty="0">
                <a:latin typeface="Calibri" panose="020F0502020204030204" pitchFamily="34" charset="0"/>
                <a:cs typeface="B Karim" panose="00000400000000000000" pitchFamily="2" charset="-78"/>
              </a:rPr>
              <a:t>CT</a:t>
            </a:r>
            <a:r>
              <a:rPr lang="fa-IR" b="1" dirty="0">
                <a:latin typeface="Calibri" panose="020F0502020204030204" pitchFamily="34" charset="0"/>
                <a:cs typeface="B Karim" panose="00000400000000000000" pitchFamily="2" charset="-78"/>
              </a:rPr>
              <a:t> </a:t>
            </a:r>
            <a:r>
              <a:rPr lang="fa-IR" b="1" i="0" u="none" strike="noStrike" baseline="0" dirty="0">
                <a:latin typeface="wMitra"/>
                <a:cs typeface="B Karim" panose="00000400000000000000" pitchFamily="2" charset="-78"/>
              </a:rPr>
              <a:t>اسکن انجام می شود و در صورتی که درگیری اعضای دوردست مانند کبد و ریه وجود نداشته باشد و تومور در ناحیه انتهای روده بزرگ (راست روده) نباشد، بیمار جراحی و قطعه ای از کولون که دارای بدخیمی است برداشته خواهد شد.</a:t>
            </a:r>
            <a:endParaRPr lang="en-US" sz="3200" b="1" dirty="0">
              <a:cs typeface="B Karim" panose="00000400000000000000" pitchFamily="2" charset="-78"/>
            </a:endParaRPr>
          </a:p>
        </p:txBody>
      </p:sp>
    </p:spTree>
    <p:extLst>
      <p:ext uri="{BB962C8B-B14F-4D97-AF65-F5344CB8AC3E}">
        <p14:creationId xmlns:p14="http://schemas.microsoft.com/office/powerpoint/2010/main" val="958621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84AEE-6050-47B5-AEDD-367372F3B032}"/>
              </a:ext>
            </a:extLst>
          </p:cNvPr>
          <p:cNvSpPr>
            <a:spLocks noGrp="1"/>
          </p:cNvSpPr>
          <p:nvPr>
            <p:ph idx="1"/>
          </p:nvPr>
        </p:nvSpPr>
        <p:spPr>
          <a:xfrm>
            <a:off x="1295401" y="1046922"/>
            <a:ext cx="9601196" cy="4929808"/>
          </a:xfrm>
        </p:spPr>
        <p:txBody>
          <a:bodyPr>
            <a:normAutofit/>
          </a:bodyPr>
          <a:lstStyle/>
          <a:p>
            <a:pPr algn="justLow" rtl="1">
              <a:lnSpc>
                <a:spcPct val="150000"/>
              </a:lnSpc>
            </a:pPr>
            <a:r>
              <a:rPr lang="fa-IR" sz="1800" b="1" i="0" u="none" strike="noStrike" baseline="0" dirty="0">
                <a:latin typeface="wMitra"/>
                <a:cs typeface="B Zar" panose="00000400000000000000" pitchFamily="2" charset="-78"/>
              </a:rPr>
              <a:t>اگر تومور در انتهای روده بزرگ باشد، معمولاً ابتدا با پرتودرمانی و شیمی درمانی هم زمان درمان، سپس جراحی انجام می شود. منظور از پرتو درمانی تاباندن پرتوهای یونیزان به بخشی از بدن است که دارای تومور بدخیم است تا این تومور از بین برود.</a:t>
            </a:r>
          </a:p>
          <a:p>
            <a:pPr algn="justLow" rtl="1">
              <a:lnSpc>
                <a:spcPct val="150000"/>
              </a:lnSpc>
            </a:pPr>
            <a:r>
              <a:rPr lang="fa-IR" sz="1800" b="1" i="0" u="none" strike="noStrike" baseline="0" dirty="0">
                <a:latin typeface="wMitra"/>
                <a:cs typeface="B Zar" panose="00000400000000000000" pitchFamily="2" charset="-78"/>
              </a:rPr>
              <a:t>در بیشتر موارد پس از انجام جراحی و در مواقعی که تومور از دیواره روده بزرگ خارج شده باشد یا غدد لنفاوی را درگیرکرده باشد، شیمی درمانی نیز انجام می شود.</a:t>
            </a:r>
          </a:p>
          <a:p>
            <a:pPr algn="justLow" rtl="1">
              <a:lnSpc>
                <a:spcPct val="150000"/>
              </a:lnSpc>
            </a:pPr>
            <a:r>
              <a:rPr lang="fa-IR" sz="1800" b="1" i="0" u="none" strike="noStrike" baseline="0" dirty="0">
                <a:latin typeface="wMitra"/>
                <a:cs typeface="B Zar" panose="00000400000000000000" pitchFamily="2" charset="-78"/>
              </a:rPr>
              <a:t> منظور از شیمی درمانی، استفاده از داروهای خاص برای از بین بردن سلو ل های بدخیمی است که از تومور اولیه جدا شده و وارد خون شده اند.</a:t>
            </a:r>
          </a:p>
          <a:p>
            <a:pPr algn="justLow" rtl="1"/>
            <a:r>
              <a:rPr lang="fa-IR" sz="2000" b="0" i="0" u="none" strike="noStrike" baseline="0" dirty="0">
                <a:solidFill>
                  <a:srgbClr val="0070C0"/>
                </a:solidFill>
                <a:latin typeface="wMitra"/>
                <a:cs typeface="B Jadid" panose="00000700000000000000" pitchFamily="2" charset="-78"/>
              </a:rPr>
              <a:t>پس از پایان درما ن ها، بیمار به فواصل هر 3 تا 6 ماه با آزمایش خون پیگیری می شود و با فاصله های طولانی تر و در صورت لزوم </a:t>
            </a:r>
            <a:r>
              <a:rPr lang="en-US" sz="2000" b="0" i="0" u="none" strike="noStrike" baseline="0" dirty="0">
                <a:solidFill>
                  <a:srgbClr val="0070C0"/>
                </a:solidFill>
                <a:latin typeface="Calibri" panose="020F0502020204030204" pitchFamily="34" charset="0"/>
                <a:cs typeface="B Jadid" panose="00000700000000000000" pitchFamily="2" charset="-78"/>
              </a:rPr>
              <a:t>CT</a:t>
            </a:r>
            <a:r>
              <a:rPr lang="fa-IR" sz="2000" b="0" i="0" u="none" strike="noStrike" baseline="0" dirty="0">
                <a:solidFill>
                  <a:srgbClr val="0070C0"/>
                </a:solidFill>
                <a:latin typeface="wMitra"/>
                <a:cs typeface="B Jadid" panose="00000700000000000000" pitchFamily="2" charset="-78"/>
              </a:rPr>
              <a:t>اسکن و کولونوسکوپی انجام خواهد شد تا اگر در این بررسی ها، نشانه هایی از عود وجود داشت، درمان لازم انجام شود.</a:t>
            </a:r>
            <a:endParaRPr lang="en-US" sz="2800" b="1" dirty="0">
              <a:solidFill>
                <a:srgbClr val="0070C0"/>
              </a:solidFill>
              <a:cs typeface="B Jadid" panose="00000700000000000000" pitchFamily="2" charset="-78"/>
            </a:endParaRPr>
          </a:p>
        </p:txBody>
      </p:sp>
    </p:spTree>
    <p:extLst>
      <p:ext uri="{BB962C8B-B14F-4D97-AF65-F5344CB8AC3E}">
        <p14:creationId xmlns:p14="http://schemas.microsoft.com/office/powerpoint/2010/main" val="941510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BE9792-B39C-087F-EE91-35BEDD0F62B1}"/>
              </a:ext>
            </a:extLst>
          </p:cNvPr>
          <p:cNvPicPr>
            <a:picLocks noGrp="1" noChangeAspect="1"/>
          </p:cNvPicPr>
          <p:nvPr>
            <p:ph idx="1"/>
          </p:nvPr>
        </p:nvPicPr>
        <p:blipFill>
          <a:blip r:embed="rId2"/>
          <a:stretch>
            <a:fillRect/>
          </a:stretch>
        </p:blipFill>
        <p:spPr>
          <a:xfrm>
            <a:off x="1669775" y="1232451"/>
            <a:ext cx="7142922" cy="4664765"/>
          </a:xfrm>
        </p:spPr>
      </p:pic>
      <p:sp>
        <p:nvSpPr>
          <p:cNvPr id="7" name="TextBox 6">
            <a:extLst>
              <a:ext uri="{FF2B5EF4-FFF2-40B4-BE49-F238E27FC236}">
                <a16:creationId xmlns:a16="http://schemas.microsoft.com/office/drawing/2014/main" id="{BADBBC40-87A8-08FE-FC04-98D087984824}"/>
              </a:ext>
            </a:extLst>
          </p:cNvPr>
          <p:cNvSpPr txBox="1"/>
          <p:nvPr/>
        </p:nvSpPr>
        <p:spPr>
          <a:xfrm>
            <a:off x="7165698" y="2464617"/>
            <a:ext cx="1391479" cy="646331"/>
          </a:xfrm>
          <a:prstGeom prst="rect">
            <a:avLst/>
          </a:prstGeom>
          <a:noFill/>
        </p:spPr>
        <p:txBody>
          <a:bodyPr wrap="square">
            <a:spAutoFit/>
          </a:bodyPr>
          <a:lstStyle/>
          <a:p>
            <a:pPr algn="r" rtl="1"/>
            <a:r>
              <a:rPr lang="fa-IR" b="1" i="0" u="none" strike="noStrike" baseline="0" dirty="0">
                <a:latin typeface="IRANSansXFaNum-Regular"/>
                <a:cs typeface="B Karim" panose="00000400000000000000" pitchFamily="2" charset="-78"/>
              </a:rPr>
              <a:t>بخش بیمار روده</a:t>
            </a:r>
          </a:p>
          <a:p>
            <a:pPr algn="r" rtl="1"/>
            <a:r>
              <a:rPr lang="fa-IR" b="1" i="0" u="none" strike="noStrike" baseline="0" dirty="0">
                <a:latin typeface="IRANSansXFaNum-Regular"/>
                <a:cs typeface="B Karim" panose="00000400000000000000" pitchFamily="2" charset="-78"/>
              </a:rPr>
              <a:t>برداشته شده است</a:t>
            </a:r>
            <a:endParaRPr lang="en-US" b="1" dirty="0">
              <a:cs typeface="B Karim" panose="00000400000000000000" pitchFamily="2" charset="-78"/>
            </a:endParaRPr>
          </a:p>
        </p:txBody>
      </p:sp>
      <p:sp>
        <p:nvSpPr>
          <p:cNvPr id="9" name="TextBox 8">
            <a:extLst>
              <a:ext uri="{FF2B5EF4-FFF2-40B4-BE49-F238E27FC236}">
                <a16:creationId xmlns:a16="http://schemas.microsoft.com/office/drawing/2014/main" id="{27319E0E-C9D6-A607-3E95-2CA450E2B436}"/>
              </a:ext>
            </a:extLst>
          </p:cNvPr>
          <p:cNvSpPr txBox="1"/>
          <p:nvPr/>
        </p:nvSpPr>
        <p:spPr>
          <a:xfrm>
            <a:off x="8004313" y="4686157"/>
            <a:ext cx="2252870" cy="584775"/>
          </a:xfrm>
          <a:prstGeom prst="rect">
            <a:avLst/>
          </a:prstGeom>
          <a:noFill/>
        </p:spPr>
        <p:txBody>
          <a:bodyPr wrap="square">
            <a:spAutoFit/>
          </a:bodyPr>
          <a:lstStyle/>
          <a:p>
            <a:pPr algn="justLow" rtl="1"/>
            <a:r>
              <a:rPr lang="fa-IR" sz="1600" b="1" i="0" u="none" strike="noStrike" baseline="0" dirty="0">
                <a:latin typeface="IRANSansXFaNum-Regular"/>
                <a:cs typeface="B Zar" panose="00000400000000000000" pitchFamily="2" charset="-78"/>
              </a:rPr>
              <a:t>دو سر رودۀ بزرگ که بریده شده به هم پیوند می شود.</a:t>
            </a:r>
            <a:endParaRPr lang="en-US" sz="1600" b="1" dirty="0">
              <a:cs typeface="B Zar" panose="00000400000000000000" pitchFamily="2" charset="-78"/>
            </a:endParaRPr>
          </a:p>
        </p:txBody>
      </p:sp>
    </p:spTree>
    <p:extLst>
      <p:ext uri="{BB962C8B-B14F-4D97-AF65-F5344CB8AC3E}">
        <p14:creationId xmlns:p14="http://schemas.microsoft.com/office/powerpoint/2010/main" val="4180189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A24A-80AE-814E-532F-7982DB749E99}"/>
              </a:ext>
            </a:extLst>
          </p:cNvPr>
          <p:cNvSpPr>
            <a:spLocks noGrp="1"/>
          </p:cNvSpPr>
          <p:nvPr>
            <p:ph type="title"/>
          </p:nvPr>
        </p:nvSpPr>
        <p:spPr>
          <a:xfrm>
            <a:off x="887897" y="982133"/>
            <a:ext cx="10137912" cy="700894"/>
          </a:xfrm>
        </p:spPr>
        <p:txBody>
          <a:bodyPr>
            <a:noAutofit/>
          </a:bodyPr>
          <a:lstStyle/>
          <a:p>
            <a:pPr algn="r" rtl="1"/>
            <a:r>
              <a:rPr lang="fa-IR" sz="2400" b="0" i="0" u="none" strike="noStrike" baseline="0" dirty="0">
                <a:solidFill>
                  <a:srgbClr val="0070C0"/>
                </a:solidFill>
                <a:latin typeface="wMitra"/>
                <a:cs typeface="B Jadid" panose="00000700000000000000" pitchFamily="2" charset="-78"/>
              </a:rPr>
              <a:t>بر اساس این دستورالعمل، وظایف بهورز/مراقب سلامت شامل مراحل زیر می باشد:</a:t>
            </a:r>
            <a:endParaRPr lang="en-US" sz="2400"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5234A1A4-4105-D6B6-A480-63DDF426D1EE}"/>
              </a:ext>
            </a:extLst>
          </p:cNvPr>
          <p:cNvSpPr>
            <a:spLocks noGrp="1"/>
          </p:cNvSpPr>
          <p:nvPr>
            <p:ph idx="1"/>
          </p:nvPr>
        </p:nvSpPr>
        <p:spPr>
          <a:xfrm>
            <a:off x="1295401" y="1921565"/>
            <a:ext cx="9601196" cy="3954303"/>
          </a:xfrm>
        </p:spPr>
        <p:txBody>
          <a:bodyPr/>
          <a:lstStyle/>
          <a:p>
            <a:pPr algn="justLow" rtl="1">
              <a:lnSpc>
                <a:spcPct val="150000"/>
              </a:lnSpc>
            </a:pPr>
            <a:r>
              <a:rPr lang="fa-IR" sz="1800" b="1" i="0" u="none" strike="noStrike" baseline="0" dirty="0">
                <a:latin typeface="wMitra"/>
                <a:cs typeface="B Zar" panose="00000400000000000000" pitchFamily="2" charset="-78"/>
              </a:rPr>
              <a:t>1- ثبت مشخصات فردی در سامانه</a:t>
            </a:r>
          </a:p>
          <a:p>
            <a:pPr algn="justLow" rtl="1">
              <a:lnSpc>
                <a:spcPct val="150000"/>
              </a:lnSpc>
            </a:pPr>
            <a:r>
              <a:rPr lang="fa-IR" sz="1800" b="1" i="0" u="none" strike="noStrike" baseline="0" dirty="0">
                <a:latin typeface="wMitra"/>
                <a:cs typeface="B Zar" panose="00000400000000000000" pitchFamily="2" charset="-78"/>
              </a:rPr>
              <a:t>2 - شرح حال</a:t>
            </a:r>
          </a:p>
          <a:p>
            <a:pPr algn="justLow" rtl="1">
              <a:lnSpc>
                <a:spcPct val="150000"/>
              </a:lnSpc>
            </a:pPr>
            <a:r>
              <a:rPr lang="fa-IR" sz="1800" b="1" i="0" u="none" strike="noStrike" baseline="0" dirty="0">
                <a:latin typeface="wMitra"/>
                <a:cs typeface="B Zar" panose="00000400000000000000" pitchFamily="2" charset="-78"/>
              </a:rPr>
              <a:t>3 - ارزیابی سوابق پزشکی</a:t>
            </a:r>
          </a:p>
          <a:p>
            <a:pPr algn="justLow" rtl="1">
              <a:lnSpc>
                <a:spcPct val="150000"/>
              </a:lnSpc>
            </a:pPr>
            <a:r>
              <a:rPr lang="fa-IR" sz="1800" b="1" i="0" u="none" strike="noStrike" baseline="0" dirty="0">
                <a:latin typeface="wMitra"/>
                <a:cs typeface="B Zar" panose="00000400000000000000" pitchFamily="2" charset="-78"/>
              </a:rPr>
              <a:t>4 - انجام آزمایش</a:t>
            </a:r>
          </a:p>
          <a:p>
            <a:pPr algn="justLow" rtl="1">
              <a:lnSpc>
                <a:spcPct val="150000"/>
              </a:lnSpc>
            </a:pPr>
            <a:r>
              <a:rPr lang="fa-IR" sz="1800" b="1" i="0" u="none" strike="noStrike" baseline="0" dirty="0">
                <a:latin typeface="wMitra"/>
                <a:cs typeface="B Zar" panose="00000400000000000000" pitchFamily="2" charset="-78"/>
              </a:rPr>
              <a:t>5 – تصمیم گیری و اقدام</a:t>
            </a:r>
          </a:p>
          <a:p>
            <a:pPr algn="justLow" rtl="1">
              <a:lnSpc>
                <a:spcPct val="150000"/>
              </a:lnSpc>
            </a:pPr>
            <a:r>
              <a:rPr lang="fa-IR" sz="1800" b="1" i="0" u="none" strike="noStrike" baseline="0" dirty="0">
                <a:latin typeface="wMitra"/>
                <a:cs typeface="B Zar" panose="00000400000000000000" pitchFamily="2" charset="-78"/>
              </a:rPr>
              <a:t>6 - پیگیری و مراقبت بیماران</a:t>
            </a:r>
            <a:endParaRPr lang="en-US" b="1" dirty="0">
              <a:cs typeface="B Zar" panose="00000400000000000000" pitchFamily="2" charset="-78"/>
            </a:endParaRPr>
          </a:p>
        </p:txBody>
      </p:sp>
    </p:spTree>
    <p:extLst>
      <p:ext uri="{BB962C8B-B14F-4D97-AF65-F5344CB8AC3E}">
        <p14:creationId xmlns:p14="http://schemas.microsoft.com/office/powerpoint/2010/main" val="2759977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8180-A1D9-C990-C6B2-1D4DD55836B0}"/>
              </a:ext>
            </a:extLst>
          </p:cNvPr>
          <p:cNvSpPr>
            <a:spLocks noGrp="1"/>
          </p:cNvSpPr>
          <p:nvPr>
            <p:ph type="title"/>
          </p:nvPr>
        </p:nvSpPr>
        <p:spPr>
          <a:xfrm>
            <a:off x="1295402" y="783350"/>
            <a:ext cx="9601196" cy="820164"/>
          </a:xfrm>
        </p:spPr>
        <p:txBody>
          <a:bodyPr>
            <a:normAutofit/>
          </a:bodyPr>
          <a:lstStyle/>
          <a:p>
            <a:pPr algn="r" rtl="1"/>
            <a:r>
              <a:rPr lang="fa-IR" sz="2800" b="0" i="0" u="none" strike="noStrike" baseline="0" dirty="0">
                <a:solidFill>
                  <a:srgbClr val="FDB017"/>
                </a:solidFill>
                <a:latin typeface="IRANSansXFaNum-Black"/>
                <a:cs typeface="B Jadid" panose="00000700000000000000" pitchFamily="2" charset="-78"/>
              </a:rPr>
              <a:t>شرح حال</a:t>
            </a:r>
            <a:endParaRPr lang="en-US" sz="6000" dirty="0">
              <a:cs typeface="B Jadid" panose="00000700000000000000" pitchFamily="2" charset="-78"/>
            </a:endParaRPr>
          </a:p>
        </p:txBody>
      </p:sp>
      <p:sp>
        <p:nvSpPr>
          <p:cNvPr id="3" name="Content Placeholder 2">
            <a:extLst>
              <a:ext uri="{FF2B5EF4-FFF2-40B4-BE49-F238E27FC236}">
                <a16:creationId xmlns:a16="http://schemas.microsoft.com/office/drawing/2014/main" id="{EE6DC2EF-4800-3CBA-D63F-544A473C3AFC}"/>
              </a:ext>
            </a:extLst>
          </p:cNvPr>
          <p:cNvSpPr>
            <a:spLocks noGrp="1"/>
          </p:cNvSpPr>
          <p:nvPr>
            <p:ph idx="1"/>
          </p:nvPr>
        </p:nvSpPr>
        <p:spPr>
          <a:xfrm>
            <a:off x="1295401" y="1762539"/>
            <a:ext cx="9783416" cy="4113329"/>
          </a:xfrm>
        </p:spPr>
        <p:txBody>
          <a:bodyPr>
            <a:normAutofit/>
          </a:bodyPr>
          <a:lstStyle/>
          <a:p>
            <a:pPr algn="r" rtl="1">
              <a:lnSpc>
                <a:spcPct val="150000"/>
              </a:lnSpc>
            </a:pPr>
            <a:r>
              <a:rPr lang="fa-IR" b="1" i="0" u="none" strike="noStrike" baseline="0" dirty="0">
                <a:latin typeface="wMitra"/>
                <a:cs typeface="B Titr" panose="00000700000000000000" pitchFamily="2" charset="-78"/>
              </a:rPr>
              <a:t>شرح حال از نظر موارد زیر انجام و در سامانه ثبت گردد:</a:t>
            </a:r>
          </a:p>
          <a:p>
            <a:pPr algn="r" rtl="1">
              <a:lnSpc>
                <a:spcPct val="150000"/>
              </a:lnSpc>
            </a:pPr>
            <a:r>
              <a:rPr lang="fa-IR" i="0" u="none" strike="noStrike" baseline="0" dirty="0">
                <a:latin typeface="wMitra"/>
                <a:cs typeface="B Zar" panose="00000400000000000000" pitchFamily="2" charset="-78"/>
              </a:rPr>
              <a:t>◦ در طی ماه اخیر خونریزی از دستگاه گوارش تحتانی داشته اید؟</a:t>
            </a:r>
          </a:p>
          <a:p>
            <a:pPr algn="r" rtl="1">
              <a:lnSpc>
                <a:spcPct val="150000"/>
              </a:lnSpc>
            </a:pPr>
            <a:r>
              <a:rPr lang="fa-IR" i="0" u="none" strike="noStrike" baseline="0" dirty="0">
                <a:latin typeface="wMitra"/>
                <a:cs typeface="B Zar" panose="00000400000000000000" pitchFamily="2" charset="-78"/>
              </a:rPr>
              <a:t>◦ تغییر در اجابت مزاج در طی یک ماه اخیر (یبوست با یا بدون اسهال، درد شکم، احساس پر بودن مقعد</a:t>
            </a:r>
          </a:p>
          <a:p>
            <a:pPr algn="r" rtl="1">
              <a:lnSpc>
                <a:spcPct val="150000"/>
              </a:lnSpc>
            </a:pPr>
            <a:r>
              <a:rPr lang="fa-IR" i="0" u="none" strike="noStrike" baseline="0" dirty="0">
                <a:latin typeface="wMitra"/>
                <a:cs typeface="B Zar" panose="00000400000000000000" pitchFamily="2" charset="-78"/>
              </a:rPr>
              <a:t>پس از اجابت مزاج و یا کاهش قطر مدفوع) داشته اید؟</a:t>
            </a:r>
          </a:p>
          <a:p>
            <a:pPr algn="r" rtl="1">
              <a:lnSpc>
                <a:spcPct val="150000"/>
              </a:lnSpc>
            </a:pPr>
            <a:r>
              <a:rPr lang="fa-IR" i="0" u="none" strike="noStrike" baseline="0" dirty="0">
                <a:latin typeface="wMitra"/>
                <a:cs typeface="B Zar" panose="00000400000000000000" pitchFamily="2" charset="-78"/>
              </a:rPr>
              <a:t>◦ کاهش بیش از ده درصد وزن بدن در طی شش ماه اخیر داشته اید؟</a:t>
            </a:r>
            <a:endParaRPr lang="en-US" sz="3200" dirty="0">
              <a:cs typeface="B Zar" panose="00000400000000000000" pitchFamily="2" charset="-78"/>
            </a:endParaRPr>
          </a:p>
        </p:txBody>
      </p:sp>
    </p:spTree>
    <p:extLst>
      <p:ext uri="{BB962C8B-B14F-4D97-AF65-F5344CB8AC3E}">
        <p14:creationId xmlns:p14="http://schemas.microsoft.com/office/powerpoint/2010/main" val="1412447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C7C5-F49C-25BF-F363-AD2DB5C126D8}"/>
              </a:ext>
            </a:extLst>
          </p:cNvPr>
          <p:cNvSpPr>
            <a:spLocks noGrp="1"/>
          </p:cNvSpPr>
          <p:nvPr>
            <p:ph type="title"/>
          </p:nvPr>
        </p:nvSpPr>
        <p:spPr>
          <a:xfrm>
            <a:off x="1295402" y="982132"/>
            <a:ext cx="9601196" cy="780407"/>
          </a:xfrm>
        </p:spPr>
        <p:txBody>
          <a:bodyPr/>
          <a:lstStyle/>
          <a:p>
            <a:pPr algn="r" rtl="1"/>
            <a:r>
              <a:rPr lang="fa-IR" sz="4400" b="0" i="0" u="none" strike="noStrike" baseline="0" dirty="0">
                <a:solidFill>
                  <a:srgbClr val="FDB017"/>
                </a:solidFill>
                <a:latin typeface="IRANSansXFaNum-Black"/>
                <a:cs typeface="B Jadid" panose="00000700000000000000" pitchFamily="2" charset="-78"/>
              </a:rPr>
              <a:t>ارزیابی سوابق پزشکی</a:t>
            </a:r>
            <a:endParaRPr lang="en-US" dirty="0">
              <a:cs typeface="B Jadid" panose="00000700000000000000" pitchFamily="2" charset="-78"/>
            </a:endParaRPr>
          </a:p>
        </p:txBody>
      </p:sp>
      <p:sp>
        <p:nvSpPr>
          <p:cNvPr id="3" name="Content Placeholder 2">
            <a:extLst>
              <a:ext uri="{FF2B5EF4-FFF2-40B4-BE49-F238E27FC236}">
                <a16:creationId xmlns:a16="http://schemas.microsoft.com/office/drawing/2014/main" id="{B3B35628-8312-4E91-BDDF-7F5C2F51C489}"/>
              </a:ext>
            </a:extLst>
          </p:cNvPr>
          <p:cNvSpPr>
            <a:spLocks noGrp="1"/>
          </p:cNvSpPr>
          <p:nvPr>
            <p:ph idx="1"/>
          </p:nvPr>
        </p:nvSpPr>
        <p:spPr>
          <a:xfrm>
            <a:off x="1295401" y="2054087"/>
            <a:ext cx="9601196" cy="3821781"/>
          </a:xfrm>
        </p:spPr>
        <p:txBody>
          <a:bodyPr>
            <a:normAutofit/>
          </a:bodyPr>
          <a:lstStyle/>
          <a:p>
            <a:pPr algn="r" rtl="1"/>
            <a:r>
              <a:rPr lang="fa-IR" sz="2000" b="0" i="0" u="none" strike="noStrike" baseline="0" dirty="0">
                <a:latin typeface="wMitra"/>
                <a:cs typeface="B Titr" panose="00000700000000000000" pitchFamily="2" charset="-78"/>
              </a:rPr>
              <a:t>ارزیابی های زیر انجام و در سامانه ثبت گردد:</a:t>
            </a:r>
          </a:p>
          <a:p>
            <a:pPr algn="r" rtl="1"/>
            <a:r>
              <a:rPr lang="fa-IR" sz="1800" b="0" i="0" u="none" strike="noStrike" baseline="0" dirty="0">
                <a:latin typeface="wMitra"/>
                <a:cs typeface="B Zar" panose="00000400000000000000" pitchFamily="2" charset="-78"/>
              </a:rPr>
              <a:t>◦ آیا سوابق خانوادگی زیر را دارید؟</a:t>
            </a:r>
          </a:p>
          <a:p>
            <a:pPr algn="r" rtl="1"/>
            <a:r>
              <a:rPr lang="fa-IR" sz="1800" b="0" i="0" u="none" strike="noStrike" baseline="0" dirty="0">
                <a:latin typeface="wMitra"/>
                <a:cs typeface="B Zar" panose="00000400000000000000" pitchFamily="2" charset="-78"/>
              </a:rPr>
              <a:t>٭سابقه سرطان یا پولیپ روده بزرگ در خانواده درجه یک را دارید؟ (پدر، مادر، برادر،خواهر یا فرزندان)</a:t>
            </a:r>
          </a:p>
          <a:p>
            <a:pPr algn="r" rtl="1"/>
            <a:r>
              <a:rPr lang="fa-IR" sz="1800" b="0" i="0" u="none" strike="noStrike" baseline="0" dirty="0">
                <a:latin typeface="wMitra"/>
                <a:cs typeface="B Zar" panose="00000400000000000000" pitchFamily="2" charset="-78"/>
              </a:rPr>
              <a:t>٭سابقه سرطان روده بزرگ در خانواده درجه دو که در سن زیر پنجاه سال بروز کرده باشد را دارید؟(عمه،عمو، خاله، دایی، مادر بزرگ و پدربزرگ)</a:t>
            </a:r>
          </a:p>
          <a:p>
            <a:pPr algn="r" rtl="1"/>
            <a:r>
              <a:rPr lang="fa-IR" sz="1800" b="0" i="0" u="none" strike="noStrike" baseline="0" dirty="0">
                <a:latin typeface="wMitra"/>
                <a:cs typeface="B Zar" panose="00000400000000000000" pitchFamily="2" charset="-78"/>
              </a:rPr>
              <a:t>◦ آیا سابقه فردی بیماری های زیر را دارید؟</a:t>
            </a:r>
          </a:p>
          <a:p>
            <a:pPr algn="r" rtl="1"/>
            <a:r>
              <a:rPr lang="fa-IR" sz="1800" b="0" i="0" u="none" strike="noStrike" baseline="0" dirty="0">
                <a:latin typeface="wMitra"/>
                <a:cs typeface="B Zar" panose="00000400000000000000" pitchFamily="2" charset="-78"/>
              </a:rPr>
              <a:t>٭سابقه سرطان روده بزرگ در گذشته</a:t>
            </a:r>
          </a:p>
          <a:p>
            <a:pPr algn="r" rtl="1"/>
            <a:r>
              <a:rPr lang="fa-IR" sz="1800" b="0" i="0" u="none" strike="noStrike" baseline="0" dirty="0">
                <a:latin typeface="wMitra"/>
                <a:cs typeface="B Zar" panose="00000400000000000000" pitchFamily="2" charset="-78"/>
              </a:rPr>
              <a:t>٭سابقه پولیپ روده بزرگ در گذشته</a:t>
            </a:r>
          </a:p>
          <a:p>
            <a:pPr algn="r" rtl="1"/>
            <a:r>
              <a:rPr lang="fa-IR" sz="1800" b="0" i="0" u="none" strike="noStrike" baseline="0" dirty="0">
                <a:latin typeface="wMitra"/>
                <a:cs typeface="B Zar" panose="00000400000000000000" pitchFamily="2" charset="-78"/>
              </a:rPr>
              <a:t>٭سابقه بیماری التهابی روده بزرگ(</a:t>
            </a:r>
            <a:r>
              <a:rPr lang="en-US" sz="1800" b="0" i="0" u="none" strike="noStrike" baseline="0" dirty="0">
                <a:latin typeface="Calibri" panose="020F0502020204030204" pitchFamily="34" charset="0"/>
                <a:cs typeface="B Zar" panose="00000400000000000000" pitchFamily="2" charset="-78"/>
              </a:rPr>
              <a:t>IBD </a:t>
            </a:r>
            <a:r>
              <a:rPr lang="fa-IR" sz="1800" b="0" i="0" u="none" strike="noStrike" baseline="0" dirty="0">
                <a:latin typeface="Calibri" panose="020F0502020204030204" pitchFamily="34" charset="0"/>
                <a:cs typeface="B Zar" panose="00000400000000000000" pitchFamily="2" charset="-78"/>
              </a:rPr>
              <a:t> - </a:t>
            </a:r>
            <a:r>
              <a:rPr lang="fa-IR" sz="1800" b="0" i="0" u="none" strike="noStrike" baseline="0" dirty="0">
                <a:latin typeface="wMitra"/>
                <a:cs typeface="B Zar" panose="00000400000000000000" pitchFamily="2" charset="-78"/>
              </a:rPr>
              <a:t>بیماری کرون یا کولیت اولسروز)</a:t>
            </a:r>
            <a:endParaRPr lang="en-US" dirty="0">
              <a:cs typeface="B Zar" panose="00000400000000000000" pitchFamily="2" charset="-78"/>
            </a:endParaRPr>
          </a:p>
        </p:txBody>
      </p:sp>
    </p:spTree>
    <p:extLst>
      <p:ext uri="{BB962C8B-B14F-4D97-AF65-F5344CB8AC3E}">
        <p14:creationId xmlns:p14="http://schemas.microsoft.com/office/powerpoint/2010/main" val="416377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E572-49D4-D8E7-73CD-59CD097CFEF7}"/>
              </a:ext>
            </a:extLst>
          </p:cNvPr>
          <p:cNvSpPr>
            <a:spLocks noGrp="1"/>
          </p:cNvSpPr>
          <p:nvPr>
            <p:ph type="title"/>
          </p:nvPr>
        </p:nvSpPr>
        <p:spPr>
          <a:xfrm>
            <a:off x="1295402" y="982133"/>
            <a:ext cx="9601196" cy="787400"/>
          </a:xfrm>
        </p:spPr>
        <p:txBody>
          <a:bodyPr/>
          <a:lstStyle/>
          <a:p>
            <a:pPr algn="ctr" rtl="1"/>
            <a:r>
              <a:rPr lang="fa-IR" dirty="0">
                <a:solidFill>
                  <a:srgbClr val="7030A0"/>
                </a:solidFill>
                <a:cs typeface="B Jadid" panose="00000700000000000000" pitchFamily="2" charset="-78"/>
              </a:rPr>
              <a:t>مقدمه</a:t>
            </a:r>
            <a:endParaRPr lang="en-US" dirty="0">
              <a:solidFill>
                <a:srgbClr val="7030A0"/>
              </a:solidFill>
              <a:cs typeface="B Jadid" panose="00000700000000000000" pitchFamily="2" charset="-78"/>
            </a:endParaRPr>
          </a:p>
        </p:txBody>
      </p:sp>
      <p:sp>
        <p:nvSpPr>
          <p:cNvPr id="3" name="Content Placeholder 2">
            <a:extLst>
              <a:ext uri="{FF2B5EF4-FFF2-40B4-BE49-F238E27FC236}">
                <a16:creationId xmlns:a16="http://schemas.microsoft.com/office/drawing/2014/main" id="{03AB53A5-7356-08BB-F42B-E193C1BAFC0F}"/>
              </a:ext>
            </a:extLst>
          </p:cNvPr>
          <p:cNvSpPr>
            <a:spLocks noGrp="1"/>
          </p:cNvSpPr>
          <p:nvPr>
            <p:ph idx="1"/>
          </p:nvPr>
        </p:nvSpPr>
        <p:spPr>
          <a:xfrm>
            <a:off x="1295402" y="1669774"/>
            <a:ext cx="9601196" cy="3418694"/>
          </a:xfrm>
        </p:spPr>
        <p:txBody>
          <a:bodyPr>
            <a:normAutofit/>
          </a:bodyPr>
          <a:lstStyle/>
          <a:p>
            <a:pPr marL="0" indent="0" algn="justLow" rtl="1">
              <a:lnSpc>
                <a:spcPct val="150000"/>
              </a:lnSpc>
              <a:buNone/>
            </a:pPr>
            <a:r>
              <a:rPr lang="fa-IR" sz="3200" b="1" i="0" u="none" strike="noStrike" baseline="0" dirty="0">
                <a:latin typeface="wMitra"/>
                <a:cs typeface="B Zar" panose="00000400000000000000" pitchFamily="2" charset="-78"/>
              </a:rPr>
              <a:t>سالانه هزاران مورد ابتلا به سرطان در ایران و میلیو ن ها مورد در جهان رخ می دهد که در صورت تشخیص به موقع و زودهنگام، تومور در مراحل اولیه و محدود بوده، در نتیجه درمان آن آسان تر و امکان کنترل و بهبود كامل آن بسیار زیاد است.</a:t>
            </a:r>
            <a:endParaRPr lang="en-US" sz="3200" b="1" dirty="0">
              <a:cs typeface="B Zar" panose="00000400000000000000" pitchFamily="2" charset="-78"/>
            </a:endParaRPr>
          </a:p>
        </p:txBody>
      </p:sp>
    </p:spTree>
    <p:extLst>
      <p:ext uri="{BB962C8B-B14F-4D97-AF65-F5344CB8AC3E}">
        <p14:creationId xmlns:p14="http://schemas.microsoft.com/office/powerpoint/2010/main" val="495595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0C99-9DFD-B2D2-BE39-74923A9AA1B7}"/>
              </a:ext>
            </a:extLst>
          </p:cNvPr>
          <p:cNvSpPr>
            <a:spLocks noGrp="1"/>
          </p:cNvSpPr>
          <p:nvPr>
            <p:ph type="title"/>
          </p:nvPr>
        </p:nvSpPr>
        <p:spPr>
          <a:xfrm>
            <a:off x="1295401" y="1114654"/>
            <a:ext cx="9601196" cy="939433"/>
          </a:xfrm>
        </p:spPr>
        <p:txBody>
          <a:bodyPr>
            <a:normAutofit fontScale="90000"/>
          </a:bodyPr>
          <a:lstStyle/>
          <a:p>
            <a:pPr algn="r"/>
            <a:r>
              <a:rPr lang="fa-IR" dirty="0">
                <a:solidFill>
                  <a:srgbClr val="FDB017"/>
                </a:solidFill>
                <a:latin typeface="IRANSansXFaNum-Black"/>
                <a:cs typeface="B Jadid" panose="00000700000000000000" pitchFamily="2" charset="-78"/>
              </a:rPr>
              <a:t>انجام آزمایش</a:t>
            </a:r>
            <a:br>
              <a:rPr lang="fa-IR" dirty="0">
                <a:solidFill>
                  <a:srgbClr val="FDB017"/>
                </a:solidFill>
                <a:latin typeface="IRANSansXFaNum-Black"/>
                <a:cs typeface="B Jadid" panose="00000700000000000000" pitchFamily="2" charset="-78"/>
              </a:rPr>
            </a:br>
            <a:endParaRPr lang="en-US" dirty="0"/>
          </a:p>
        </p:txBody>
      </p:sp>
      <p:sp>
        <p:nvSpPr>
          <p:cNvPr id="3" name="Content Placeholder 2">
            <a:extLst>
              <a:ext uri="{FF2B5EF4-FFF2-40B4-BE49-F238E27FC236}">
                <a16:creationId xmlns:a16="http://schemas.microsoft.com/office/drawing/2014/main" id="{B0AD8B39-7688-C400-A409-0B25BB99F79B}"/>
              </a:ext>
            </a:extLst>
          </p:cNvPr>
          <p:cNvSpPr>
            <a:spLocks noGrp="1"/>
          </p:cNvSpPr>
          <p:nvPr>
            <p:ph idx="1"/>
          </p:nvPr>
        </p:nvSpPr>
        <p:spPr>
          <a:xfrm>
            <a:off x="1295401" y="2556932"/>
            <a:ext cx="9438860" cy="3318936"/>
          </a:xfrm>
        </p:spPr>
        <p:txBody>
          <a:bodyPr>
            <a:normAutofit/>
          </a:bodyPr>
          <a:lstStyle/>
          <a:p>
            <a:pPr algn="justLow" rtl="1">
              <a:lnSpc>
                <a:spcPct val="200000"/>
              </a:lnSpc>
            </a:pPr>
            <a:r>
              <a:rPr lang="fa-IR" b="0" i="0" u="none" strike="noStrike" baseline="0" dirty="0">
                <a:solidFill>
                  <a:srgbClr val="000000"/>
                </a:solidFill>
                <a:latin typeface="wMitra"/>
                <a:cs typeface="B Titr" panose="00000700000000000000" pitchFamily="2" charset="-78"/>
              </a:rPr>
              <a:t>مطابق دستورالعمل برای فرد تست خون مخفی در مدفوع</a:t>
            </a:r>
            <a:r>
              <a:rPr lang="en-US" sz="2800" b="1" i="0" u="none" strike="noStrike" baseline="0" dirty="0">
                <a:solidFill>
                  <a:srgbClr val="FF0000"/>
                </a:solidFill>
                <a:latin typeface="wMitra"/>
                <a:cs typeface="B Titr" panose="00000700000000000000" pitchFamily="2" charset="-78"/>
              </a:rPr>
              <a:t>FIT</a:t>
            </a:r>
            <a:r>
              <a:rPr lang="fa-IR" b="0" i="0" u="none" strike="noStrike" baseline="0" dirty="0">
                <a:solidFill>
                  <a:srgbClr val="000000"/>
                </a:solidFill>
                <a:latin typeface="wMitra"/>
                <a:cs typeface="B Titr" panose="00000700000000000000" pitchFamily="2" charset="-78"/>
              </a:rPr>
              <a:t> انجام شود.</a:t>
            </a:r>
            <a:endParaRPr lang="en-US" sz="3200" dirty="0">
              <a:cs typeface="B Titr" panose="00000700000000000000" pitchFamily="2" charset="-78"/>
            </a:endParaRPr>
          </a:p>
        </p:txBody>
      </p:sp>
    </p:spTree>
    <p:extLst>
      <p:ext uri="{BB962C8B-B14F-4D97-AF65-F5344CB8AC3E}">
        <p14:creationId xmlns:p14="http://schemas.microsoft.com/office/powerpoint/2010/main" val="1885601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B115-341A-ADC5-5670-234BED0DD310}"/>
              </a:ext>
            </a:extLst>
          </p:cNvPr>
          <p:cNvSpPr>
            <a:spLocks noGrp="1"/>
          </p:cNvSpPr>
          <p:nvPr>
            <p:ph type="title"/>
          </p:nvPr>
        </p:nvSpPr>
        <p:spPr>
          <a:xfrm>
            <a:off x="1295402" y="982131"/>
            <a:ext cx="9601196" cy="1071955"/>
          </a:xfrm>
        </p:spPr>
        <p:txBody>
          <a:bodyPr>
            <a:normAutofit fontScale="90000"/>
          </a:bodyPr>
          <a:lstStyle/>
          <a:p>
            <a:pPr algn="r" rtl="1"/>
            <a:r>
              <a:rPr lang="fa-IR" b="1" dirty="0">
                <a:solidFill>
                  <a:srgbClr val="FDB017"/>
                </a:solidFill>
                <a:latin typeface="IRANSansXFaNum-Black"/>
                <a:cs typeface="B Jadid" panose="00000700000000000000" pitchFamily="2" charset="-78"/>
              </a:rPr>
              <a:t>تصمیم گیری و اقدام</a:t>
            </a:r>
            <a:br>
              <a:rPr lang="fa-IR" b="1" dirty="0">
                <a:solidFill>
                  <a:srgbClr val="FDB017"/>
                </a:solidFill>
                <a:latin typeface="IRANSansXFaNum-Black"/>
                <a:cs typeface="B Jadid" panose="00000700000000000000" pitchFamily="2" charset="-78"/>
              </a:rPr>
            </a:br>
            <a:endParaRPr lang="en-US" dirty="0">
              <a:cs typeface="B Jadid" panose="00000700000000000000" pitchFamily="2" charset="-78"/>
            </a:endParaRPr>
          </a:p>
        </p:txBody>
      </p:sp>
      <p:sp>
        <p:nvSpPr>
          <p:cNvPr id="3" name="Content Placeholder 2">
            <a:extLst>
              <a:ext uri="{FF2B5EF4-FFF2-40B4-BE49-F238E27FC236}">
                <a16:creationId xmlns:a16="http://schemas.microsoft.com/office/drawing/2014/main" id="{9F464B74-4075-BB70-5FA5-14902ABDDD3A}"/>
              </a:ext>
            </a:extLst>
          </p:cNvPr>
          <p:cNvSpPr>
            <a:spLocks noGrp="1"/>
          </p:cNvSpPr>
          <p:nvPr>
            <p:ph idx="1"/>
          </p:nvPr>
        </p:nvSpPr>
        <p:spPr>
          <a:xfrm>
            <a:off x="1295401" y="1802296"/>
            <a:ext cx="9601196" cy="4073572"/>
          </a:xfrm>
        </p:spPr>
        <p:txBody>
          <a:bodyPr>
            <a:normAutofit/>
          </a:bodyPr>
          <a:lstStyle/>
          <a:p>
            <a:pPr algn="r" rtl="1">
              <a:lnSpc>
                <a:spcPct val="200000"/>
              </a:lnSpc>
            </a:pPr>
            <a:r>
              <a:rPr lang="fa-IR" sz="1800" b="1" i="0" u="none" strike="noStrike" baseline="0" dirty="0">
                <a:solidFill>
                  <a:srgbClr val="007EC6"/>
                </a:solidFill>
                <a:latin typeface="wMitra"/>
                <a:cs typeface="B Zar" panose="00000400000000000000" pitchFamily="2" charset="-78"/>
              </a:rPr>
              <a:t>• </a:t>
            </a:r>
            <a:r>
              <a:rPr lang="fa-IR" sz="1800" b="1" i="0" u="none" strike="noStrike" baseline="0" dirty="0">
                <a:solidFill>
                  <a:srgbClr val="000000"/>
                </a:solidFill>
                <a:latin typeface="wMitra"/>
                <a:cs typeface="B Zar" panose="00000400000000000000" pitchFamily="2" charset="-78"/>
              </a:rPr>
              <a:t>در صورتی که پاسخ هر یک از موارد بالا (ارزیابی سوابق پزشکی یا شرح حال) و/ یا تست خون مخفی در مدفوع مثبت بود به پزشک شبکه ارجاع داده شود.</a:t>
            </a:r>
          </a:p>
          <a:p>
            <a:pPr algn="r" rtl="1">
              <a:lnSpc>
                <a:spcPct val="200000"/>
              </a:lnSpc>
            </a:pPr>
            <a:r>
              <a:rPr lang="fa-IR" sz="1800" b="1" i="0" u="none" strike="noStrike" baseline="0" dirty="0">
                <a:solidFill>
                  <a:srgbClr val="007EC6"/>
                </a:solidFill>
                <a:latin typeface="wMitra"/>
                <a:cs typeface="B Zar" panose="00000400000000000000" pitchFamily="2" charset="-78"/>
              </a:rPr>
              <a:t>• </a:t>
            </a:r>
            <a:r>
              <a:rPr lang="fa-IR" sz="1800" b="1" i="0" u="none" strike="noStrike" baseline="0" dirty="0">
                <a:solidFill>
                  <a:srgbClr val="000000"/>
                </a:solidFill>
                <a:latin typeface="wMitra"/>
                <a:cs typeface="B Zar" panose="00000400000000000000" pitchFamily="2" charset="-78"/>
              </a:rPr>
              <a:t>در صورتی که همه موارد در ارزیابی سوابق پزشکی یا شرح حال و نتیجه تست منفی باشد، توصیه می شود طی دو سال جهت ارزیابی مجدد مراجعه کند.</a:t>
            </a:r>
          </a:p>
          <a:p>
            <a:pPr algn="r" rtl="1">
              <a:lnSpc>
                <a:spcPct val="200000"/>
              </a:lnSpc>
            </a:pPr>
            <a:r>
              <a:rPr lang="fa-IR" sz="1800" b="1" i="0" u="none" strike="noStrike" baseline="0" dirty="0">
                <a:solidFill>
                  <a:srgbClr val="007EC6"/>
                </a:solidFill>
                <a:latin typeface="wMitra"/>
                <a:cs typeface="B Zar" panose="00000400000000000000" pitchFamily="2" charset="-78"/>
              </a:rPr>
              <a:t>• </a:t>
            </a:r>
            <a:r>
              <a:rPr lang="fa-IR" sz="1800" b="1" i="0" u="none" strike="noStrike" baseline="0" dirty="0">
                <a:solidFill>
                  <a:srgbClr val="000000"/>
                </a:solidFill>
                <a:latin typeface="wMitra"/>
                <a:cs typeface="B Zar" panose="00000400000000000000" pitchFamily="2" charset="-78"/>
              </a:rPr>
              <a:t>در همه موارد، اصول خود مراقبتی به فرد آموزش داده می شود.</a:t>
            </a:r>
            <a:endParaRPr lang="en-US" sz="2800" b="1" dirty="0">
              <a:cs typeface="B Zar" panose="00000400000000000000" pitchFamily="2" charset="-78"/>
            </a:endParaRPr>
          </a:p>
        </p:txBody>
      </p:sp>
    </p:spTree>
    <p:extLst>
      <p:ext uri="{BB962C8B-B14F-4D97-AF65-F5344CB8AC3E}">
        <p14:creationId xmlns:p14="http://schemas.microsoft.com/office/powerpoint/2010/main" val="2410629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5EFD-B2E5-39A9-7E7E-FC35064EAA2B}"/>
              </a:ext>
            </a:extLst>
          </p:cNvPr>
          <p:cNvSpPr>
            <a:spLocks noGrp="1"/>
          </p:cNvSpPr>
          <p:nvPr>
            <p:ph type="title"/>
          </p:nvPr>
        </p:nvSpPr>
        <p:spPr>
          <a:xfrm>
            <a:off x="1295402" y="982132"/>
            <a:ext cx="9601196" cy="621381"/>
          </a:xfrm>
        </p:spPr>
        <p:txBody>
          <a:bodyPr>
            <a:noAutofit/>
          </a:bodyPr>
          <a:lstStyle/>
          <a:p>
            <a:pPr algn="r" rtl="1"/>
            <a:r>
              <a:rPr lang="fa-IR" sz="2800" dirty="0">
                <a:solidFill>
                  <a:srgbClr val="FDB017"/>
                </a:solidFill>
                <a:latin typeface="IRANSansXFaNum-Black"/>
                <a:cs typeface="B Jadid" panose="00000700000000000000" pitchFamily="2" charset="-78"/>
              </a:rPr>
              <a:t>پیگیری و مراقبت بیماران</a:t>
            </a:r>
            <a:br>
              <a:rPr lang="fa-IR" sz="2800" dirty="0">
                <a:solidFill>
                  <a:srgbClr val="FDB017"/>
                </a:solidFill>
                <a:latin typeface="IRANSansXFaNum-Black"/>
                <a:cs typeface="B Jadid" panose="00000700000000000000" pitchFamily="2" charset="-78"/>
              </a:rPr>
            </a:br>
            <a:endParaRPr lang="en-US" sz="2800" dirty="0">
              <a:cs typeface="B Jadid" panose="00000700000000000000" pitchFamily="2" charset="-78"/>
            </a:endParaRPr>
          </a:p>
        </p:txBody>
      </p:sp>
      <p:sp>
        <p:nvSpPr>
          <p:cNvPr id="3" name="Content Placeholder 2">
            <a:extLst>
              <a:ext uri="{FF2B5EF4-FFF2-40B4-BE49-F238E27FC236}">
                <a16:creationId xmlns:a16="http://schemas.microsoft.com/office/drawing/2014/main" id="{7A53C673-F005-DC9E-7BE8-CA0C06CE640E}"/>
              </a:ext>
            </a:extLst>
          </p:cNvPr>
          <p:cNvSpPr>
            <a:spLocks noGrp="1"/>
          </p:cNvSpPr>
          <p:nvPr>
            <p:ph idx="1"/>
          </p:nvPr>
        </p:nvSpPr>
        <p:spPr>
          <a:xfrm>
            <a:off x="901148" y="1722782"/>
            <a:ext cx="10349948" cy="4664765"/>
          </a:xfrm>
        </p:spPr>
        <p:txBody>
          <a:bodyPr>
            <a:normAutofit/>
          </a:bodyPr>
          <a:lstStyle/>
          <a:p>
            <a:pPr algn="r" rtl="1">
              <a:lnSpc>
                <a:spcPct val="160000"/>
              </a:lnSpc>
            </a:pPr>
            <a:r>
              <a:rPr lang="fa-IR" sz="1800" b="1" i="0" u="none" strike="noStrike" baseline="0" dirty="0">
                <a:solidFill>
                  <a:srgbClr val="000000"/>
                </a:solidFill>
                <a:latin typeface="wMitra"/>
                <a:cs typeface="B Zar" panose="00000400000000000000" pitchFamily="2" charset="-78"/>
              </a:rPr>
              <a:t>افرادی که به پزشک ارجاع شده و ارزیابی های کامل تری می شوند، برای پیگیری های دوره ای باید مطابق شرایط به صورت دوره ای ارزیابی گردند:</a:t>
            </a:r>
          </a:p>
          <a:p>
            <a:pPr algn="r" rtl="1">
              <a:lnSpc>
                <a:spcPct val="160000"/>
              </a:lnSpc>
            </a:pPr>
            <a:r>
              <a:rPr lang="fa-IR" sz="1800" b="0" i="0" u="none" strike="noStrike" baseline="0" dirty="0">
                <a:solidFill>
                  <a:srgbClr val="007EC6"/>
                </a:solidFill>
                <a:latin typeface="wMitra"/>
                <a:cs typeface="B Zar" panose="00000400000000000000" pitchFamily="2" charset="-78"/>
              </a:rPr>
              <a:t>• </a:t>
            </a:r>
            <a:r>
              <a:rPr lang="fa-IR" sz="1800" b="0" i="0" u="none" strike="noStrike" baseline="0" dirty="0">
                <a:solidFill>
                  <a:srgbClr val="000000"/>
                </a:solidFill>
                <a:latin typeface="wMitra"/>
                <a:cs typeface="B Zar" panose="00000400000000000000" pitchFamily="2" charset="-78"/>
              </a:rPr>
              <a:t>در صورتی که همه موارد در ارزیابی سوابق پزشکی یا شرح حال و نتیجه تست منفی باشد، زمان فراخوان بعدی </a:t>
            </a:r>
            <a:r>
              <a:rPr lang="fa-IR" sz="1800" b="1" i="0" u="sng" strike="noStrike" baseline="0" dirty="0">
                <a:solidFill>
                  <a:srgbClr val="000000"/>
                </a:solidFill>
                <a:latin typeface="wMitra"/>
                <a:cs typeface="B Zar" panose="00000400000000000000" pitchFamily="2" charset="-78"/>
              </a:rPr>
              <a:t>طی دو سال بعد </a:t>
            </a:r>
            <a:r>
              <a:rPr lang="fa-IR" sz="1800" b="0" i="0" u="none" strike="noStrike" baseline="0" dirty="0">
                <a:solidFill>
                  <a:srgbClr val="000000"/>
                </a:solidFill>
                <a:latin typeface="wMitra"/>
                <a:cs typeface="B Zar" panose="00000400000000000000" pitchFamily="2" charset="-78"/>
              </a:rPr>
              <a:t>خواهد بود.</a:t>
            </a:r>
          </a:p>
          <a:p>
            <a:pPr algn="r" rtl="1">
              <a:lnSpc>
                <a:spcPct val="160000"/>
              </a:lnSpc>
            </a:pPr>
            <a:r>
              <a:rPr lang="fa-IR" sz="1800" b="0" i="0" u="none" strike="noStrike" baseline="0" dirty="0">
                <a:solidFill>
                  <a:srgbClr val="007EC6"/>
                </a:solidFill>
                <a:latin typeface="wMitra"/>
                <a:cs typeface="B Zar" panose="00000400000000000000" pitchFamily="2" charset="-78"/>
              </a:rPr>
              <a:t>• </a:t>
            </a:r>
            <a:r>
              <a:rPr lang="fa-IR" sz="1800" b="0" i="0" u="none" strike="noStrike" baseline="0" dirty="0">
                <a:solidFill>
                  <a:srgbClr val="000000"/>
                </a:solidFill>
                <a:latin typeface="wMitra"/>
                <a:cs typeface="B Zar" panose="00000400000000000000" pitchFamily="2" charset="-78"/>
              </a:rPr>
              <a:t>اگر فردی به هر دلیلی توسط پزشک شبکه جهت انجام کولونوسکوپی به سطح تخصصی ارجاع شود، زمان فراخوان بعدی </a:t>
            </a:r>
            <a:r>
              <a:rPr lang="fa-IR" sz="1800" b="1" i="0" u="sng" strike="noStrike" baseline="0" dirty="0">
                <a:solidFill>
                  <a:srgbClr val="000000"/>
                </a:solidFill>
                <a:latin typeface="wMitra"/>
                <a:cs typeface="B Zar" panose="00000400000000000000" pitchFamily="2" charset="-78"/>
              </a:rPr>
              <a:t>بر اساس یافته های کولونوسکوپی و دریافت بازخورد از سطح تخصصی</a:t>
            </a:r>
            <a:r>
              <a:rPr lang="fa-IR" sz="1800" b="0" i="0" u="none" strike="noStrike" baseline="0" dirty="0">
                <a:solidFill>
                  <a:srgbClr val="000000"/>
                </a:solidFill>
                <a:latin typeface="wMitra"/>
                <a:cs typeface="B Zar" panose="00000400000000000000" pitchFamily="2" charset="-78"/>
              </a:rPr>
              <a:t> مشخص خواهد شد.</a:t>
            </a:r>
          </a:p>
          <a:p>
            <a:pPr algn="r" rtl="1">
              <a:lnSpc>
                <a:spcPct val="160000"/>
              </a:lnSpc>
            </a:pPr>
            <a:r>
              <a:rPr lang="fa-IR" sz="1800" b="0" i="0" u="none" strike="noStrike" baseline="0" dirty="0">
                <a:solidFill>
                  <a:srgbClr val="007EC6"/>
                </a:solidFill>
                <a:latin typeface="wMitra"/>
                <a:cs typeface="B Zar" panose="00000400000000000000" pitchFamily="2" charset="-78"/>
              </a:rPr>
              <a:t>• </a:t>
            </a:r>
            <a:r>
              <a:rPr lang="fa-IR" sz="1800" b="0" i="0" u="none" strike="noStrike" baseline="0" dirty="0">
                <a:solidFill>
                  <a:srgbClr val="000000"/>
                </a:solidFill>
                <a:latin typeface="wMitra"/>
                <a:cs typeface="B Zar" panose="00000400000000000000" pitchFamily="2" charset="-78"/>
              </a:rPr>
              <a:t>اگر فردی به دلیل علایم مشکوک توسط پزشک شبکه جهت ویزیت متخصص گوارش ارجاع اما کولونوسکوپی نشود، زمان فراخوان بعدی بر </a:t>
            </a:r>
            <a:r>
              <a:rPr lang="fa-IR" sz="1800" b="1" i="0" u="sng" strike="noStrike" baseline="0" dirty="0">
                <a:solidFill>
                  <a:srgbClr val="000000"/>
                </a:solidFill>
                <a:latin typeface="wMitra"/>
                <a:cs typeface="B Zar" panose="00000400000000000000" pitchFamily="2" charset="-78"/>
              </a:rPr>
              <a:t>اساس دریافت بازخورد از سطح تخصصی و توسط پزشک شبکه </a:t>
            </a:r>
            <a:r>
              <a:rPr lang="fa-IR" sz="1800" b="0" i="0" u="none" strike="noStrike" baseline="0" dirty="0">
                <a:solidFill>
                  <a:srgbClr val="000000"/>
                </a:solidFill>
                <a:latin typeface="wMitra"/>
                <a:cs typeface="B Zar" panose="00000400000000000000" pitchFamily="2" charset="-78"/>
              </a:rPr>
              <a:t>مشخص خواهد شد.</a:t>
            </a:r>
            <a:endParaRPr lang="en-US" sz="2800" dirty="0">
              <a:cs typeface="B Zar" panose="00000400000000000000" pitchFamily="2" charset="-78"/>
            </a:endParaRPr>
          </a:p>
        </p:txBody>
      </p:sp>
    </p:spTree>
    <p:extLst>
      <p:ext uri="{BB962C8B-B14F-4D97-AF65-F5344CB8AC3E}">
        <p14:creationId xmlns:p14="http://schemas.microsoft.com/office/powerpoint/2010/main" val="3650870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1110-F3A6-2840-1B47-520BA78055D8}"/>
              </a:ext>
            </a:extLst>
          </p:cNvPr>
          <p:cNvSpPr>
            <a:spLocks noGrp="1"/>
          </p:cNvSpPr>
          <p:nvPr>
            <p:ph type="title"/>
          </p:nvPr>
        </p:nvSpPr>
        <p:spPr/>
        <p:txBody>
          <a:bodyPr/>
          <a:lstStyle/>
          <a:p>
            <a:endParaRPr lang="en-US"/>
          </a:p>
        </p:txBody>
      </p:sp>
      <p:pic>
        <p:nvPicPr>
          <p:cNvPr id="13" name="Content Placeholder 12">
            <a:extLst>
              <a:ext uri="{FF2B5EF4-FFF2-40B4-BE49-F238E27FC236}">
                <a16:creationId xmlns:a16="http://schemas.microsoft.com/office/drawing/2014/main" id="{67FC93D6-AA0B-FC74-CE9E-3CC8816667B3}"/>
              </a:ext>
            </a:extLst>
          </p:cNvPr>
          <p:cNvPicPr>
            <a:picLocks noGrp="1" noChangeAspect="1"/>
          </p:cNvPicPr>
          <p:nvPr>
            <p:ph idx="1"/>
          </p:nvPr>
        </p:nvPicPr>
        <p:blipFill>
          <a:blip r:embed="rId2"/>
          <a:stretch>
            <a:fillRect/>
          </a:stretch>
        </p:blipFill>
        <p:spPr>
          <a:xfrm>
            <a:off x="636104" y="834887"/>
            <a:ext cx="11052313" cy="5314122"/>
          </a:xfrm>
        </p:spPr>
      </p:pic>
    </p:spTree>
    <p:extLst>
      <p:ext uri="{BB962C8B-B14F-4D97-AF65-F5344CB8AC3E}">
        <p14:creationId xmlns:p14="http://schemas.microsoft.com/office/powerpoint/2010/main" val="275914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B536D0C3-4DD0-D05B-8F4C-972F467C454B}"/>
              </a:ext>
            </a:extLst>
          </p:cNvPr>
          <p:cNvPicPr>
            <a:picLocks noGrp="1" noChangeAspect="1"/>
          </p:cNvPicPr>
          <p:nvPr>
            <p:ph idx="1"/>
          </p:nvPr>
        </p:nvPicPr>
        <p:blipFill>
          <a:blip r:embed="rId2"/>
          <a:stretch>
            <a:fillRect/>
          </a:stretch>
        </p:blipFill>
        <p:spPr>
          <a:xfrm>
            <a:off x="0" y="0"/>
            <a:ext cx="12192000" cy="6857999"/>
          </a:xfrm>
        </p:spPr>
      </p:pic>
    </p:spTree>
    <p:extLst>
      <p:ext uri="{BB962C8B-B14F-4D97-AF65-F5344CB8AC3E}">
        <p14:creationId xmlns:p14="http://schemas.microsoft.com/office/powerpoint/2010/main" val="4097955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8510-F43E-8F2A-62DC-511BF285560D}"/>
              </a:ext>
            </a:extLst>
          </p:cNvPr>
          <p:cNvSpPr>
            <a:spLocks noGrp="1"/>
          </p:cNvSpPr>
          <p:nvPr>
            <p:ph type="title"/>
          </p:nvPr>
        </p:nvSpPr>
        <p:spPr>
          <a:xfrm>
            <a:off x="1295402" y="982133"/>
            <a:ext cx="9601196" cy="700894"/>
          </a:xfrm>
        </p:spPr>
        <p:txBody>
          <a:bodyPr>
            <a:normAutofit/>
          </a:bodyPr>
          <a:lstStyle/>
          <a:p>
            <a:pPr algn="r" rtl="1"/>
            <a:r>
              <a:rPr lang="fa-IR" sz="2400" b="0" i="0" u="none" strike="noStrike" baseline="0" dirty="0">
                <a:solidFill>
                  <a:srgbClr val="0070C0"/>
                </a:solidFill>
                <a:latin typeface="IRANSansXFaNum-Black"/>
                <a:cs typeface="B Jadid" panose="00000700000000000000" pitchFamily="2" charset="-78"/>
              </a:rPr>
              <a:t>دستورالعمل ویژه پزشک شبکه</a:t>
            </a:r>
            <a:endParaRPr lang="en-US" sz="5400"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54AC7215-F3E9-0102-8061-93ED7B02B26D}"/>
              </a:ext>
            </a:extLst>
          </p:cNvPr>
          <p:cNvSpPr>
            <a:spLocks noGrp="1"/>
          </p:cNvSpPr>
          <p:nvPr>
            <p:ph idx="1"/>
          </p:nvPr>
        </p:nvSpPr>
        <p:spPr>
          <a:xfrm>
            <a:off x="1295401" y="1683027"/>
            <a:ext cx="9601196" cy="4192841"/>
          </a:xfrm>
        </p:spPr>
        <p:txBody>
          <a:bodyPr>
            <a:normAutofit/>
          </a:bodyPr>
          <a:lstStyle/>
          <a:p>
            <a:pPr algn="justLow" rtl="1">
              <a:lnSpc>
                <a:spcPct val="150000"/>
              </a:lnSpc>
            </a:pPr>
            <a:r>
              <a:rPr lang="fa-IR" sz="1800" b="1" i="0" u="none" strike="noStrike" baseline="0" dirty="0">
                <a:latin typeface="wMitra"/>
                <a:cs typeface="B Karim" panose="00000400000000000000" pitchFamily="2" charset="-78"/>
              </a:rPr>
              <a:t>افراد ی كه هنگام ارزیابی اولیه مشخصات ذکر شده در ادامه این متن را دارند، توسط کارشناس مراقب سلامت یا بهورز و به تفکیک دلیل ارجاع، به پزشك مركز خدمات جامع سامت معرفی شده اند. وظیفه ی پزشك در درجه اول این است که بر موارد ذکر شده توسط مراقب سلامت یا بهورز صحه بگذارد و سپس با شرح حال دقیق تر، معاینه و بررسی های پاراکلینیک، موارد مشکوک را به درستی جدا کند و موارد غیر مشکوک را به بهورز/ مراقب سامت برگرداند.</a:t>
            </a:r>
          </a:p>
          <a:p>
            <a:pPr algn="justLow" rtl="1">
              <a:lnSpc>
                <a:spcPct val="150000"/>
              </a:lnSpc>
            </a:pPr>
            <a:r>
              <a:rPr lang="fa-IR" sz="1800" b="1" i="0" u="none" strike="noStrike" baseline="0" dirty="0">
                <a:latin typeface="wMitra"/>
                <a:cs typeface="B Karim" panose="00000400000000000000" pitchFamily="2" charset="-78"/>
              </a:rPr>
              <a:t>البته واضح است که فرد ممکن است یک یا چند مورد از شرایط ذکر شده در بخش طبقه بندی را، همزمان دارا باشد که برخورداری یا عدم برخورداری از هر یک از این شرایط، تعیین کننده نیاز و زمان کولونوسکوپی اول، لزوم و زمان تکرار کولونوسکوپی و همچنین نیاز به ویزیت متخصص گوارش و یا مشاروه ژنتیک خواهد بود. فرد پس از دریافت نتایج کولونوسکوپی و نتیجه ویزیت متخصص یا مشاوره ژنتیک، به قصد مدیریت ارجاع و ارزیابی بازخورد، توسط پزشک شبکه، دوباره ویزیت می شود. در صورت عدم نیاز به مداخله بیشتر به جهت پیگیری و مراقبت دوره ای، بیمار توسط پزشک شبکه به بهورز ارجاع داده می شود.</a:t>
            </a:r>
            <a:endParaRPr lang="en-US" b="1" dirty="0">
              <a:cs typeface="B Karim" panose="00000400000000000000" pitchFamily="2" charset="-78"/>
            </a:endParaRPr>
          </a:p>
        </p:txBody>
      </p:sp>
    </p:spTree>
    <p:extLst>
      <p:ext uri="{BB962C8B-B14F-4D97-AF65-F5344CB8AC3E}">
        <p14:creationId xmlns:p14="http://schemas.microsoft.com/office/powerpoint/2010/main" val="1531263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7630-8DB1-8C8A-9448-7914FB3C21A2}"/>
              </a:ext>
            </a:extLst>
          </p:cNvPr>
          <p:cNvSpPr>
            <a:spLocks noGrp="1"/>
          </p:cNvSpPr>
          <p:nvPr>
            <p:ph type="title"/>
          </p:nvPr>
        </p:nvSpPr>
        <p:spPr>
          <a:xfrm>
            <a:off x="1295401" y="809855"/>
            <a:ext cx="9601196" cy="555120"/>
          </a:xfrm>
        </p:spPr>
        <p:txBody>
          <a:bodyPr>
            <a:normAutofit/>
          </a:bodyPr>
          <a:lstStyle/>
          <a:p>
            <a:pPr algn="r" rtl="1"/>
            <a:r>
              <a:rPr lang="fa-IR" sz="2400" b="0" i="0" u="none" strike="noStrike" baseline="0" dirty="0">
                <a:solidFill>
                  <a:srgbClr val="FDB017"/>
                </a:solidFill>
                <a:latin typeface="IRANSansXFaNum-Black"/>
                <a:cs typeface="B Jadid" panose="00000700000000000000" pitchFamily="2" charset="-78"/>
              </a:rPr>
              <a:t>طبقه بندی و سیر مراقبت بیماران</a:t>
            </a:r>
            <a:endParaRPr lang="en-US" sz="5400" dirty="0">
              <a:cs typeface="B Jadid" panose="00000700000000000000" pitchFamily="2" charset="-78"/>
            </a:endParaRPr>
          </a:p>
        </p:txBody>
      </p:sp>
      <p:sp>
        <p:nvSpPr>
          <p:cNvPr id="3" name="Content Placeholder 2">
            <a:extLst>
              <a:ext uri="{FF2B5EF4-FFF2-40B4-BE49-F238E27FC236}">
                <a16:creationId xmlns:a16="http://schemas.microsoft.com/office/drawing/2014/main" id="{8FA2F88A-F736-18C5-DC49-CD7057030582}"/>
              </a:ext>
            </a:extLst>
          </p:cNvPr>
          <p:cNvSpPr>
            <a:spLocks noGrp="1"/>
          </p:cNvSpPr>
          <p:nvPr>
            <p:ph idx="1"/>
          </p:nvPr>
        </p:nvSpPr>
        <p:spPr>
          <a:xfrm>
            <a:off x="1295401" y="1364975"/>
            <a:ext cx="9601196" cy="4916555"/>
          </a:xfrm>
        </p:spPr>
        <p:txBody>
          <a:bodyPr>
            <a:normAutofit lnSpcReduction="10000"/>
          </a:bodyPr>
          <a:lstStyle/>
          <a:p>
            <a:pPr algn="r" rtl="1"/>
            <a:r>
              <a:rPr lang="fa-IR" sz="1500" b="1" i="0" u="none" strike="noStrike" baseline="0" dirty="0">
                <a:solidFill>
                  <a:srgbClr val="007EC6"/>
                </a:solidFill>
                <a:latin typeface="IRANSansXFaNum-ExtraBold"/>
                <a:cs typeface="B Titr" panose="00000700000000000000" pitchFamily="2" charset="-78"/>
              </a:rPr>
              <a:t>الف- طبقه بندی بیماران</a:t>
            </a:r>
          </a:p>
          <a:p>
            <a:pPr algn="r" rtl="1"/>
            <a:r>
              <a:rPr lang="fa-IR" sz="1200" b="1" i="0" u="none" strike="noStrike" baseline="0" dirty="0">
                <a:solidFill>
                  <a:srgbClr val="000000"/>
                </a:solidFill>
                <a:latin typeface="wMitra"/>
                <a:cs typeface="B Zar" panose="00000400000000000000" pitchFamily="2" charset="-78"/>
              </a:rPr>
              <a:t>برای سهولت تصمیم گیری لازم است بر اساس چهار معیار زیر، بیماران را طبقه بندی کرد:</a:t>
            </a:r>
          </a:p>
          <a:p>
            <a:pPr algn="r" rtl="1"/>
            <a:r>
              <a:rPr lang="fa-IR" sz="1500" b="1" i="0" u="none" strike="noStrike" baseline="0" dirty="0">
                <a:solidFill>
                  <a:srgbClr val="FF0000"/>
                </a:solidFill>
                <a:latin typeface="wMitra"/>
                <a:cs typeface="B Zar" panose="00000400000000000000" pitchFamily="2" charset="-78"/>
              </a:rPr>
              <a:t>• نتیجه تست </a:t>
            </a:r>
            <a:r>
              <a:rPr lang="en-US" sz="1500" b="1" i="0" u="none" strike="noStrike" baseline="0" dirty="0">
                <a:solidFill>
                  <a:srgbClr val="FF0000"/>
                </a:solidFill>
                <a:latin typeface="Calibri" panose="020F0502020204030204" pitchFamily="34" charset="0"/>
                <a:cs typeface="B Zar" panose="00000400000000000000" pitchFamily="2" charset="-78"/>
              </a:rPr>
              <a:t>FIT</a:t>
            </a:r>
          </a:p>
          <a:p>
            <a:pPr algn="r" rtl="1"/>
            <a:r>
              <a:rPr lang="fa-IR" sz="1200" i="0" u="none" strike="noStrike" baseline="0" dirty="0">
                <a:solidFill>
                  <a:srgbClr val="000000"/>
                </a:solidFill>
                <a:latin typeface="wMitra"/>
                <a:cs typeface="B Zar" panose="00000400000000000000" pitchFamily="2" charset="-78"/>
              </a:rPr>
              <a:t>◦ مثبت</a:t>
            </a:r>
          </a:p>
          <a:p>
            <a:pPr algn="r" rtl="1"/>
            <a:r>
              <a:rPr lang="fa-IR" sz="1200" i="0" u="none" strike="noStrike" baseline="0" dirty="0">
                <a:solidFill>
                  <a:srgbClr val="000000"/>
                </a:solidFill>
                <a:latin typeface="wMitra"/>
                <a:cs typeface="B Zar" panose="00000400000000000000" pitchFamily="2" charset="-78"/>
              </a:rPr>
              <a:t>◦ منفی</a:t>
            </a:r>
          </a:p>
          <a:p>
            <a:pPr algn="r" rtl="1"/>
            <a:r>
              <a:rPr lang="fa-IR" sz="1500" b="1" i="0" u="none" strike="noStrike" baseline="0" dirty="0">
                <a:solidFill>
                  <a:srgbClr val="FF0000"/>
                </a:solidFill>
                <a:latin typeface="wMitra"/>
                <a:cs typeface="B Zar" panose="00000400000000000000" pitchFamily="2" charset="-78"/>
              </a:rPr>
              <a:t>• علایم و نشانه ها</a:t>
            </a:r>
          </a:p>
          <a:p>
            <a:pPr algn="r" rtl="1"/>
            <a:r>
              <a:rPr lang="fa-IR" sz="1200" i="0" u="none" strike="noStrike" baseline="0" dirty="0">
                <a:solidFill>
                  <a:srgbClr val="000000"/>
                </a:solidFill>
                <a:latin typeface="wMitra"/>
                <a:cs typeface="B Zar" panose="00000400000000000000" pitchFamily="2" charset="-78"/>
              </a:rPr>
              <a:t>٭بی علامت</a:t>
            </a:r>
          </a:p>
          <a:p>
            <a:pPr algn="r" rtl="1"/>
            <a:r>
              <a:rPr lang="fa-IR" sz="1200" i="0" u="none" strike="noStrike" baseline="0" dirty="0">
                <a:solidFill>
                  <a:srgbClr val="000000"/>
                </a:solidFill>
                <a:latin typeface="wMitra"/>
                <a:cs typeface="B Zar" panose="00000400000000000000" pitchFamily="2" charset="-78"/>
              </a:rPr>
              <a:t>٭علایم ک مخطر</a:t>
            </a:r>
          </a:p>
          <a:p>
            <a:pPr algn="r" rtl="1"/>
            <a:r>
              <a:rPr lang="fa-IR" sz="1200" i="0" u="none" strike="noStrike" baseline="0" dirty="0">
                <a:solidFill>
                  <a:srgbClr val="000000"/>
                </a:solidFill>
                <a:latin typeface="wMitra"/>
                <a:cs typeface="B Zar" panose="00000400000000000000" pitchFamily="2" charset="-78"/>
              </a:rPr>
              <a:t>٭علایم پرخطر</a:t>
            </a:r>
          </a:p>
          <a:p>
            <a:pPr algn="r" rtl="1"/>
            <a:r>
              <a:rPr lang="fa-IR" sz="1500" b="1" i="0" u="none" strike="noStrike" baseline="0" dirty="0">
                <a:solidFill>
                  <a:srgbClr val="FF0000"/>
                </a:solidFill>
                <a:latin typeface="wMitra"/>
                <a:cs typeface="B Zar" panose="00000400000000000000" pitchFamily="2" charset="-78"/>
              </a:rPr>
              <a:t>• سوابق فردی</a:t>
            </a:r>
          </a:p>
          <a:p>
            <a:pPr algn="r" rtl="1"/>
            <a:r>
              <a:rPr lang="fa-IR" sz="1200" i="0" u="none" strike="noStrike" baseline="0" dirty="0">
                <a:solidFill>
                  <a:srgbClr val="000000"/>
                </a:solidFill>
                <a:latin typeface="wMitra"/>
                <a:cs typeface="B Zar" panose="00000400000000000000" pitchFamily="2" charset="-78"/>
              </a:rPr>
              <a:t>◦ منفی(بدون سابقه فردی)</a:t>
            </a:r>
          </a:p>
          <a:p>
            <a:pPr algn="r" rtl="1"/>
            <a:r>
              <a:rPr lang="fa-IR" sz="1200" i="0" u="none" strike="noStrike" baseline="0" dirty="0">
                <a:solidFill>
                  <a:srgbClr val="000000"/>
                </a:solidFill>
                <a:latin typeface="wMitra"/>
                <a:cs typeface="B Zar" panose="00000400000000000000" pitchFamily="2" charset="-78"/>
              </a:rPr>
              <a:t>◦ پولیپ معمولی</a:t>
            </a:r>
          </a:p>
          <a:p>
            <a:pPr algn="r" rtl="1"/>
            <a:r>
              <a:rPr lang="fa-IR" sz="1200" i="0" u="none" strike="noStrike" baseline="0" dirty="0">
                <a:solidFill>
                  <a:srgbClr val="000000"/>
                </a:solidFill>
                <a:latin typeface="wMitra"/>
                <a:cs typeface="B Zar" panose="00000400000000000000" pitchFamily="2" charset="-78"/>
              </a:rPr>
              <a:t>◦ پولیپ ک مخطر</a:t>
            </a:r>
          </a:p>
          <a:p>
            <a:pPr algn="r" rtl="1"/>
            <a:r>
              <a:rPr lang="fa-IR" sz="1200" i="0" u="none" strike="noStrike" baseline="0" dirty="0">
                <a:solidFill>
                  <a:srgbClr val="000000"/>
                </a:solidFill>
                <a:latin typeface="wMitra"/>
                <a:cs typeface="B Zar" panose="00000400000000000000" pitchFamily="2" charset="-78"/>
              </a:rPr>
              <a:t>◦ پولیپ پر خطر</a:t>
            </a:r>
          </a:p>
          <a:p>
            <a:pPr algn="r" rtl="1"/>
            <a:r>
              <a:rPr lang="fa-IR" sz="1200" i="0" u="none" strike="noStrike" baseline="0" dirty="0">
                <a:solidFill>
                  <a:srgbClr val="000000"/>
                </a:solidFill>
                <a:latin typeface="wMitra"/>
                <a:cs typeface="B Zar" panose="00000400000000000000" pitchFamily="2" charset="-78"/>
              </a:rPr>
              <a:t>◦ سرطان روده بزرگ</a:t>
            </a:r>
          </a:p>
          <a:p>
            <a:pPr algn="r" rtl="1"/>
            <a:r>
              <a:rPr lang="fa-IR" sz="1200" i="0" u="none" strike="noStrike" baseline="0" dirty="0">
                <a:solidFill>
                  <a:srgbClr val="000000"/>
                </a:solidFill>
                <a:latin typeface="wMitra"/>
                <a:cs typeface="B Zar" panose="00000400000000000000" pitchFamily="2" charset="-78"/>
              </a:rPr>
              <a:t>◦ بیماری التهابی روده(</a:t>
            </a:r>
            <a:r>
              <a:rPr lang="en-US" sz="1200" i="0" u="none" strike="noStrike" baseline="0" dirty="0">
                <a:solidFill>
                  <a:srgbClr val="000000"/>
                </a:solidFill>
                <a:latin typeface="Calibri" panose="020F0502020204030204" pitchFamily="34" charset="0"/>
                <a:cs typeface="B Zar" panose="00000400000000000000" pitchFamily="2" charset="-78"/>
              </a:rPr>
              <a:t>IBD</a:t>
            </a:r>
            <a:r>
              <a:rPr lang="fa-IR" sz="1200" i="0" u="none" strike="noStrike" baseline="0" dirty="0">
                <a:solidFill>
                  <a:srgbClr val="000000"/>
                </a:solidFill>
                <a:latin typeface="Calibri" panose="020F0502020204030204" pitchFamily="34" charset="0"/>
                <a:cs typeface="B Zar" panose="00000400000000000000" pitchFamily="2" charset="-78"/>
              </a:rPr>
              <a:t>)</a:t>
            </a:r>
            <a:endParaRPr lang="en-US" sz="1600" dirty="0">
              <a:cs typeface="B Zar" panose="00000400000000000000" pitchFamily="2" charset="-78"/>
            </a:endParaRPr>
          </a:p>
        </p:txBody>
      </p:sp>
    </p:spTree>
    <p:extLst>
      <p:ext uri="{BB962C8B-B14F-4D97-AF65-F5344CB8AC3E}">
        <p14:creationId xmlns:p14="http://schemas.microsoft.com/office/powerpoint/2010/main" val="71596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E1471E-6D0D-5CEB-69F6-9F1A3AF38357}"/>
              </a:ext>
            </a:extLst>
          </p:cNvPr>
          <p:cNvSpPr>
            <a:spLocks noGrp="1"/>
          </p:cNvSpPr>
          <p:nvPr>
            <p:ph idx="1"/>
          </p:nvPr>
        </p:nvSpPr>
        <p:spPr>
          <a:xfrm>
            <a:off x="1295401" y="1524000"/>
            <a:ext cx="9601196" cy="4704522"/>
          </a:xfrm>
        </p:spPr>
        <p:txBody>
          <a:bodyPr>
            <a:normAutofit/>
          </a:bodyPr>
          <a:lstStyle/>
          <a:p>
            <a:pPr algn="r" rtl="1">
              <a:lnSpc>
                <a:spcPct val="90000"/>
              </a:lnSpc>
            </a:pPr>
            <a:r>
              <a:rPr lang="fa-IR" sz="1600" b="1" dirty="0">
                <a:solidFill>
                  <a:srgbClr val="FF0000"/>
                </a:solidFill>
                <a:latin typeface="wMitra"/>
                <a:cs typeface="B Zar" panose="00000400000000000000" pitchFamily="2" charset="-78"/>
              </a:rPr>
              <a:t>سوابق خانوادگی</a:t>
            </a:r>
          </a:p>
          <a:p>
            <a:pPr algn="justLow" rtl="1">
              <a:lnSpc>
                <a:spcPct val="150000"/>
              </a:lnSpc>
            </a:pPr>
            <a:r>
              <a:rPr lang="fa-IR" sz="1800" i="0" u="none" strike="noStrike" baseline="0" dirty="0">
                <a:latin typeface="wMitra"/>
                <a:cs typeface="B Karim" panose="00000400000000000000" pitchFamily="2" charset="-78"/>
              </a:rPr>
              <a:t>◦ منفی (بدون سابقه خانوادگی)</a:t>
            </a:r>
          </a:p>
          <a:p>
            <a:pPr algn="justLow" rtl="1">
              <a:lnSpc>
                <a:spcPct val="150000"/>
              </a:lnSpc>
            </a:pPr>
            <a:r>
              <a:rPr lang="fa-IR" sz="1800" i="0" u="none" strike="noStrike" baseline="0" dirty="0">
                <a:latin typeface="wMitra"/>
                <a:cs typeface="B Karim" panose="00000400000000000000" pitchFamily="2" charset="-78"/>
              </a:rPr>
              <a:t>◦ پولیپ پرخطر</a:t>
            </a:r>
          </a:p>
          <a:p>
            <a:pPr algn="justLow" rtl="1">
              <a:lnSpc>
                <a:spcPct val="150000"/>
              </a:lnSpc>
            </a:pPr>
            <a:r>
              <a:rPr lang="fa-IR" sz="1800" i="0" u="none" strike="noStrike" baseline="0" dirty="0">
                <a:latin typeface="wMitra"/>
                <a:cs typeface="B Karim" panose="00000400000000000000" pitchFamily="2" charset="-78"/>
              </a:rPr>
              <a:t>◦ سرطان روده بزرگ در خانواده درجه یک</a:t>
            </a:r>
          </a:p>
          <a:p>
            <a:pPr algn="justLow" rtl="1">
              <a:lnSpc>
                <a:spcPct val="150000"/>
              </a:lnSpc>
            </a:pPr>
            <a:r>
              <a:rPr lang="fa-IR" sz="1800" i="0" u="none" strike="noStrike" baseline="0" dirty="0">
                <a:latin typeface="wMitra"/>
                <a:cs typeface="B Karim" panose="00000400000000000000" pitchFamily="2" charset="-78"/>
              </a:rPr>
              <a:t>◦ سرطان روده بزرگ در خانواده درجه دو</a:t>
            </a:r>
          </a:p>
          <a:p>
            <a:pPr algn="justLow" rtl="1">
              <a:lnSpc>
                <a:spcPct val="150000"/>
              </a:lnSpc>
            </a:pPr>
            <a:r>
              <a:rPr lang="fa-IR" sz="1800" i="0" u="none" strike="noStrike" baseline="0" dirty="0">
                <a:latin typeface="wMitra"/>
                <a:cs typeface="B Karim" panose="00000400000000000000" pitchFamily="2" charset="-78"/>
              </a:rPr>
              <a:t>◦ سندرم ارثی</a:t>
            </a:r>
            <a:endParaRPr lang="en-US" dirty="0">
              <a:cs typeface="B Karim" panose="00000400000000000000" pitchFamily="2" charset="-78"/>
            </a:endParaRPr>
          </a:p>
        </p:txBody>
      </p:sp>
    </p:spTree>
    <p:extLst>
      <p:ext uri="{BB962C8B-B14F-4D97-AF65-F5344CB8AC3E}">
        <p14:creationId xmlns:p14="http://schemas.microsoft.com/office/powerpoint/2010/main" val="647962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D98E-234F-CBFB-151C-B4464DCF5BC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355015-C310-13A3-329A-72036A111755}"/>
              </a:ext>
            </a:extLst>
          </p:cNvPr>
          <p:cNvPicPr>
            <a:picLocks noGrp="1" noChangeAspect="1"/>
          </p:cNvPicPr>
          <p:nvPr>
            <p:ph idx="1"/>
          </p:nvPr>
        </p:nvPicPr>
        <p:blipFill>
          <a:blip r:embed="rId2"/>
          <a:stretch>
            <a:fillRect/>
          </a:stretch>
        </p:blipFill>
        <p:spPr>
          <a:xfrm>
            <a:off x="993913" y="982132"/>
            <a:ext cx="10336695" cy="4994597"/>
          </a:xfrm>
        </p:spPr>
      </p:pic>
    </p:spTree>
    <p:extLst>
      <p:ext uri="{BB962C8B-B14F-4D97-AF65-F5344CB8AC3E}">
        <p14:creationId xmlns:p14="http://schemas.microsoft.com/office/powerpoint/2010/main" val="363781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D50C-E0D0-8D34-50BD-11AAB5C75D84}"/>
              </a:ext>
            </a:extLst>
          </p:cNvPr>
          <p:cNvSpPr>
            <a:spLocks noGrp="1"/>
          </p:cNvSpPr>
          <p:nvPr>
            <p:ph type="title"/>
          </p:nvPr>
        </p:nvSpPr>
        <p:spPr>
          <a:xfrm>
            <a:off x="1295402" y="982133"/>
            <a:ext cx="9601196" cy="965938"/>
          </a:xfrm>
        </p:spPr>
        <p:txBody>
          <a:bodyPr>
            <a:normAutofit/>
          </a:bodyPr>
          <a:lstStyle/>
          <a:p>
            <a:pPr algn="r" rtl="1"/>
            <a:r>
              <a:rPr lang="fa-IR" sz="2000" b="1" i="0" u="none" strike="noStrike" baseline="0" dirty="0">
                <a:solidFill>
                  <a:srgbClr val="007EC6"/>
                </a:solidFill>
                <a:latin typeface="IRANSansXFaNum-ExtraBold"/>
                <a:cs typeface="B Jadid" panose="00000700000000000000" pitchFamily="2" charset="-78"/>
              </a:rPr>
              <a:t>ب- تعیین سیر مراقبت بیمار (تعیین اقدامات و توالی آنها)</a:t>
            </a:r>
            <a:endParaRPr lang="en-US" sz="4800" dirty="0">
              <a:cs typeface="B Jadid" panose="00000700000000000000" pitchFamily="2" charset="-78"/>
            </a:endParaRPr>
          </a:p>
        </p:txBody>
      </p:sp>
      <p:sp>
        <p:nvSpPr>
          <p:cNvPr id="3" name="Content Placeholder 2">
            <a:extLst>
              <a:ext uri="{FF2B5EF4-FFF2-40B4-BE49-F238E27FC236}">
                <a16:creationId xmlns:a16="http://schemas.microsoft.com/office/drawing/2014/main" id="{896FFDB3-BBF9-21E5-ECF7-7702224AEA1D}"/>
              </a:ext>
            </a:extLst>
          </p:cNvPr>
          <p:cNvSpPr>
            <a:spLocks noGrp="1"/>
          </p:cNvSpPr>
          <p:nvPr>
            <p:ph idx="1"/>
          </p:nvPr>
        </p:nvSpPr>
        <p:spPr>
          <a:xfrm>
            <a:off x="1295400" y="1948071"/>
            <a:ext cx="9836425" cy="3927797"/>
          </a:xfrm>
        </p:spPr>
        <p:txBody>
          <a:bodyPr>
            <a:normAutofit fontScale="92500" lnSpcReduction="10000"/>
          </a:bodyPr>
          <a:lstStyle/>
          <a:p>
            <a:pPr algn="justLow" rtl="1">
              <a:lnSpc>
                <a:spcPct val="150000"/>
              </a:lnSpc>
            </a:pPr>
            <a:r>
              <a:rPr lang="fa-IR" sz="2000" b="1" i="0" u="none" strike="noStrike" baseline="0" dirty="0">
                <a:latin typeface="wMitra"/>
                <a:cs typeface="B Karim" panose="00000400000000000000" pitchFamily="2" charset="-78"/>
              </a:rPr>
              <a:t>باید توجه کرد که در خصوص هر بیماری که وارد فرایند پیشگیری و تشخیص زودهنگام سرطان روده بزرگ می شود و بر اساس معیارهای چهارگانه طبقه بندی (نتیجه تست</a:t>
            </a:r>
            <a:r>
              <a:rPr lang="en-US" sz="2000" b="1" i="0" u="none" strike="noStrike" baseline="0" dirty="0">
                <a:latin typeface="Calibri" panose="020F0502020204030204" pitchFamily="34" charset="0"/>
                <a:cs typeface="B Karim" panose="00000400000000000000" pitchFamily="2" charset="-78"/>
              </a:rPr>
              <a:t>FIT </a:t>
            </a:r>
            <a:r>
              <a:rPr lang="en-US" sz="2000" b="1" i="0" u="none" strike="noStrike" baseline="0" dirty="0">
                <a:latin typeface="wMitra"/>
                <a:cs typeface="B Karim" panose="00000400000000000000" pitchFamily="2" charset="-78"/>
              </a:rPr>
              <a:t>، </a:t>
            </a:r>
            <a:r>
              <a:rPr lang="fa-IR" sz="2000" b="1" i="0" u="none" strike="noStrike" baseline="0" dirty="0">
                <a:latin typeface="wMitra"/>
                <a:cs typeface="B Karim" panose="00000400000000000000" pitchFamily="2" charset="-78"/>
              </a:rPr>
              <a:t>وجود، عدم وجود و نوع علایم و نشانه ها، سابقه فردی، سابقه خانوادگی)، قرار است به سوالات زیر پاسخ دهیم که در ادامه پاسخ به آنها خواهد آمد:</a:t>
            </a:r>
          </a:p>
          <a:p>
            <a:pPr algn="justLow" rtl="1">
              <a:lnSpc>
                <a:spcPct val="150000"/>
              </a:lnSpc>
            </a:pPr>
            <a:r>
              <a:rPr lang="fa-IR" b="1" i="0" u="none" strike="noStrike" baseline="0" dirty="0">
                <a:latin typeface="wMitra"/>
                <a:cs typeface="B Karim" panose="00000400000000000000" pitchFamily="2" charset="-78"/>
              </a:rPr>
              <a:t>◦ آیا فرد نیازمند کولونوسکوپی اولیه و تعیین نوبت است؟</a:t>
            </a:r>
          </a:p>
          <a:p>
            <a:pPr algn="justLow" rtl="1">
              <a:lnSpc>
                <a:spcPct val="150000"/>
              </a:lnSpc>
            </a:pPr>
            <a:r>
              <a:rPr lang="fa-IR" b="1" i="0" u="none" strike="noStrike" baseline="0" dirty="0">
                <a:latin typeface="wMitra"/>
                <a:cs typeface="B Karim" panose="00000400000000000000" pitchFamily="2" charset="-78"/>
              </a:rPr>
              <a:t>◦ آیا فرد نیازمند مشاوره ژنتیک است؟</a:t>
            </a:r>
          </a:p>
          <a:p>
            <a:pPr algn="justLow" rtl="1">
              <a:lnSpc>
                <a:spcPct val="150000"/>
              </a:lnSpc>
            </a:pPr>
            <a:r>
              <a:rPr lang="fa-IR" b="1" i="0" u="none" strike="noStrike" baseline="0" dirty="0">
                <a:latin typeface="wMitra"/>
                <a:cs typeface="B Karim" panose="00000400000000000000" pitchFamily="2" charset="-78"/>
              </a:rPr>
              <a:t>◦ آیا فرد نیازمند ویزیت متخصص گوارش است؟</a:t>
            </a:r>
          </a:p>
          <a:p>
            <a:pPr algn="justLow" rtl="1">
              <a:lnSpc>
                <a:spcPct val="150000"/>
              </a:lnSpc>
            </a:pPr>
            <a:r>
              <a:rPr lang="fa-IR" b="1" i="0" u="none" strike="noStrike" baseline="0" dirty="0">
                <a:latin typeface="wMitra"/>
                <a:cs typeface="B Karim" panose="00000400000000000000" pitchFamily="2" charset="-78"/>
              </a:rPr>
              <a:t>◦ زمان و نحوه پیگیری فرد در آینده چه خواهد بود؟</a:t>
            </a:r>
            <a:endParaRPr lang="en-US" sz="3200" b="1" dirty="0">
              <a:cs typeface="B Karim" panose="00000400000000000000" pitchFamily="2" charset="-78"/>
            </a:endParaRPr>
          </a:p>
        </p:txBody>
      </p:sp>
    </p:spTree>
    <p:extLst>
      <p:ext uri="{BB962C8B-B14F-4D97-AF65-F5344CB8AC3E}">
        <p14:creationId xmlns:p14="http://schemas.microsoft.com/office/powerpoint/2010/main" val="407844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315AC5-B6AE-B398-52CE-4F511ACE8045}"/>
              </a:ext>
            </a:extLst>
          </p:cNvPr>
          <p:cNvSpPr>
            <a:spLocks noGrp="1"/>
          </p:cNvSpPr>
          <p:nvPr>
            <p:ph idx="1"/>
          </p:nvPr>
        </p:nvSpPr>
        <p:spPr>
          <a:xfrm>
            <a:off x="516835" y="795129"/>
            <a:ext cx="11277599" cy="5870713"/>
          </a:xfrm>
        </p:spPr>
        <p:txBody>
          <a:bodyPr>
            <a:normAutofit/>
          </a:bodyPr>
          <a:lstStyle/>
          <a:p>
            <a:pPr algn="justLow" rtl="1">
              <a:lnSpc>
                <a:spcPct val="100000"/>
              </a:lnSpc>
            </a:pPr>
            <a:r>
              <a:rPr lang="fa-IR" sz="3200" b="0" i="0" u="none" strike="noStrike" baseline="0" dirty="0">
                <a:latin typeface="wMitra"/>
                <a:cs typeface="B Zar" panose="00000400000000000000" pitchFamily="2" charset="-78"/>
              </a:rPr>
              <a:t>میزان بروز سالیانه سرطان در سال 2020 میلادی، نزدیک به 20 میلیون نفر بوده است که تا سال 2040 میلادی به بیش از 30 میلیون نفر خواهد رسید همچنین عدد مرگ و میر سالیانه از 10 میلیون نفر در همین مدت به بیش از 16 میلیون نفر می رسد. هفتاد درصد از این افزایش در کشورهای در حال توسعه رخ می دهد.</a:t>
            </a:r>
          </a:p>
          <a:p>
            <a:pPr marL="0" indent="0" algn="justLow" rtl="1">
              <a:lnSpc>
                <a:spcPct val="100000"/>
              </a:lnSpc>
              <a:buNone/>
            </a:pPr>
            <a:endParaRPr lang="fa-IR" sz="3200" b="0" i="0" u="none" strike="noStrike" baseline="0" dirty="0">
              <a:latin typeface="wMitra"/>
              <a:cs typeface="B Zar" panose="00000400000000000000" pitchFamily="2" charset="-78"/>
            </a:endParaRPr>
          </a:p>
          <a:p>
            <a:pPr algn="justLow" rtl="1">
              <a:lnSpc>
                <a:spcPct val="100000"/>
              </a:lnSpc>
            </a:pPr>
            <a:r>
              <a:rPr lang="fa-IR" sz="3200" b="0" i="0" u="none" strike="noStrike" baseline="0" dirty="0">
                <a:latin typeface="wMitra"/>
                <a:cs typeface="B Zar" panose="00000400000000000000" pitchFamily="2" charset="-78"/>
              </a:rPr>
              <a:t>در </a:t>
            </a:r>
            <a:r>
              <a:rPr lang="fa-IR" sz="3200" b="1" i="0" u="none" strike="noStrike" baseline="0" dirty="0">
                <a:solidFill>
                  <a:srgbClr val="00B050"/>
                </a:solidFill>
                <a:latin typeface="wMitra"/>
                <a:cs typeface="B Zar" panose="00000400000000000000" pitchFamily="2" charset="-78"/>
              </a:rPr>
              <a:t>ایران</a:t>
            </a:r>
            <a:r>
              <a:rPr lang="fa-IR" sz="3200" b="0" i="0" u="none" strike="noStrike" baseline="0" dirty="0">
                <a:latin typeface="wMitra"/>
                <a:cs typeface="B Zar" panose="00000400000000000000" pitchFamily="2" charset="-78"/>
              </a:rPr>
              <a:t>، سالانه بیش از 135 هزار نفر مبتلا به سرطان می شوند که این عدد تا سال 2040 میلادی ( 1419 خورشیدی) با افزایش دست کم </a:t>
            </a:r>
            <a:r>
              <a:rPr lang="fa-IR" sz="3600" b="1" i="0" u="none" strike="noStrike" baseline="0" dirty="0">
                <a:solidFill>
                  <a:srgbClr val="FF0000"/>
                </a:solidFill>
                <a:latin typeface="wMitra"/>
                <a:cs typeface="B Zar" panose="00000400000000000000" pitchFamily="2" charset="-78"/>
              </a:rPr>
              <a:t>بیش از 115 درصدی </a:t>
            </a:r>
            <a:r>
              <a:rPr lang="fa-IR" sz="3200" b="0" i="0" u="none" strike="noStrike" baseline="0" dirty="0">
                <a:latin typeface="wMitra"/>
                <a:cs typeface="B Zar" panose="00000400000000000000" pitchFamily="2" charset="-78"/>
              </a:rPr>
              <a:t>به بیش از 290 هزار نفر خواهد رسید.</a:t>
            </a:r>
            <a:endParaRPr lang="en-US" sz="3200" dirty="0">
              <a:cs typeface="B Zar" panose="00000400000000000000" pitchFamily="2" charset="-78"/>
            </a:endParaRPr>
          </a:p>
        </p:txBody>
      </p:sp>
    </p:spTree>
    <p:extLst>
      <p:ext uri="{BB962C8B-B14F-4D97-AF65-F5344CB8AC3E}">
        <p14:creationId xmlns:p14="http://schemas.microsoft.com/office/powerpoint/2010/main" val="19073191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CFFD-96DE-377C-B099-FBE10912A76A}"/>
              </a:ext>
            </a:extLst>
          </p:cNvPr>
          <p:cNvSpPr>
            <a:spLocks noGrp="1"/>
          </p:cNvSpPr>
          <p:nvPr>
            <p:ph type="title"/>
          </p:nvPr>
        </p:nvSpPr>
        <p:spPr>
          <a:xfrm>
            <a:off x="1295401" y="982133"/>
            <a:ext cx="9770163" cy="873172"/>
          </a:xfrm>
        </p:spPr>
        <p:txBody>
          <a:bodyPr>
            <a:normAutofit fontScale="90000"/>
          </a:bodyPr>
          <a:lstStyle/>
          <a:p>
            <a:pPr algn="r" rtl="1"/>
            <a:r>
              <a:rPr lang="fa-IR" sz="2700" b="1" dirty="0">
                <a:latin typeface="wMitra"/>
                <a:cs typeface="B Jadid" panose="00000700000000000000" pitchFamily="2" charset="-78"/>
              </a:rPr>
              <a:t>چه افرادی نیازمند کولونوسکوپی اولیه (تعیین وقت در پایان همین ویزیت) هستند؟</a:t>
            </a:r>
            <a:br>
              <a:rPr lang="fa-IR" sz="2700" b="1" dirty="0">
                <a:latin typeface="wMitra"/>
                <a:cs typeface="B Jadid" panose="00000700000000000000" pitchFamily="2" charset="-78"/>
              </a:rPr>
            </a:br>
            <a:endParaRPr lang="en-US" dirty="0">
              <a:cs typeface="B Jadid" panose="00000700000000000000" pitchFamily="2" charset="-78"/>
            </a:endParaRPr>
          </a:p>
        </p:txBody>
      </p:sp>
      <p:sp>
        <p:nvSpPr>
          <p:cNvPr id="3" name="Content Placeholder 2">
            <a:extLst>
              <a:ext uri="{FF2B5EF4-FFF2-40B4-BE49-F238E27FC236}">
                <a16:creationId xmlns:a16="http://schemas.microsoft.com/office/drawing/2014/main" id="{D82F6C48-68CC-AE08-2649-516C8CE57B59}"/>
              </a:ext>
            </a:extLst>
          </p:cNvPr>
          <p:cNvSpPr>
            <a:spLocks noGrp="1"/>
          </p:cNvSpPr>
          <p:nvPr>
            <p:ph idx="1"/>
          </p:nvPr>
        </p:nvSpPr>
        <p:spPr>
          <a:xfrm>
            <a:off x="1295401" y="1855305"/>
            <a:ext cx="9601198" cy="4020563"/>
          </a:xfrm>
        </p:spPr>
        <p:txBody>
          <a:bodyPr>
            <a:normAutofit/>
          </a:bodyPr>
          <a:lstStyle/>
          <a:p>
            <a:pPr algn="justLow" rtl="1">
              <a:lnSpc>
                <a:spcPct val="150000"/>
              </a:lnSpc>
            </a:pPr>
            <a:r>
              <a:rPr lang="fa-IR" sz="2000" b="1" i="0" u="none" strike="noStrike" baseline="0" dirty="0">
                <a:latin typeface="wMitra"/>
                <a:cs typeface="B Zar" panose="00000400000000000000" pitchFamily="2" charset="-78"/>
              </a:rPr>
              <a:t>◦ افرادی که </a:t>
            </a:r>
            <a:r>
              <a:rPr lang="fa-IR" b="1" i="0" u="none" strike="noStrike" baseline="0" dirty="0">
                <a:solidFill>
                  <a:srgbClr val="FF0000"/>
                </a:solidFill>
                <a:latin typeface="wMitra"/>
                <a:cs typeface="B Zar" panose="00000400000000000000" pitchFamily="2" charset="-78"/>
              </a:rPr>
              <a:t>لازم است در همین ویزیت</a:t>
            </a:r>
            <a:r>
              <a:rPr lang="fa-IR" sz="2000" b="1" i="0" u="none" strike="noStrike" baseline="0" dirty="0">
                <a:latin typeface="wMitra"/>
                <a:cs typeface="B Zar" panose="00000400000000000000" pitchFamily="2" charset="-78"/>
              </a:rPr>
              <a:t>، برای تعیین وقت کولونوسکوپی آنها اقدام شود:</a:t>
            </a:r>
          </a:p>
          <a:p>
            <a:pPr algn="justLow" rtl="1">
              <a:lnSpc>
                <a:spcPct val="150000"/>
              </a:lnSpc>
            </a:pPr>
            <a:r>
              <a:rPr lang="fa-IR" sz="2000" b="1" i="0" u="none" strike="noStrike" baseline="0" dirty="0">
                <a:latin typeface="wMitra"/>
                <a:cs typeface="B Zar" panose="00000400000000000000" pitchFamily="2" charset="-78"/>
              </a:rPr>
              <a:t>٭افراد دارای </a:t>
            </a:r>
            <a:r>
              <a:rPr lang="en-US" sz="2000" b="1" i="0" u="none" strike="noStrike" baseline="0" dirty="0">
                <a:latin typeface="Calibri" panose="020F0502020204030204" pitchFamily="34" charset="0"/>
                <a:cs typeface="B Zar" panose="00000400000000000000" pitchFamily="2" charset="-78"/>
              </a:rPr>
              <a:t>FIT </a:t>
            </a:r>
            <a:r>
              <a:rPr lang="fa-IR" sz="2000" b="1" i="0" u="none" strike="noStrike" baseline="0" dirty="0">
                <a:latin typeface="Calibri" panose="020F0502020204030204" pitchFamily="34" charset="0"/>
                <a:cs typeface="B Zar" panose="00000400000000000000" pitchFamily="2" charset="-78"/>
              </a:rPr>
              <a:t> </a:t>
            </a:r>
            <a:r>
              <a:rPr lang="fa-IR" sz="2000" b="1" i="0" u="none" strike="noStrike" baseline="0" dirty="0">
                <a:latin typeface="wMitra"/>
                <a:cs typeface="B Zar" panose="00000400000000000000" pitchFamily="2" charset="-78"/>
              </a:rPr>
              <a:t>مثبت (گرو ه های یکم و دوم)</a:t>
            </a:r>
          </a:p>
          <a:p>
            <a:pPr algn="justLow" rtl="1">
              <a:lnSpc>
                <a:spcPct val="150000"/>
              </a:lnSpc>
            </a:pPr>
            <a:r>
              <a:rPr lang="fa-IR" sz="2000" b="1" i="0" u="none" strike="noStrike" baseline="0" dirty="0">
                <a:latin typeface="wMitra"/>
                <a:cs typeface="B Zar" panose="00000400000000000000" pitchFamily="2" charset="-78"/>
              </a:rPr>
              <a:t>٭افراد دارای علایم پرخطر (گروه سوم)</a:t>
            </a:r>
          </a:p>
          <a:p>
            <a:pPr algn="justLow" rtl="1">
              <a:lnSpc>
                <a:spcPct val="150000"/>
              </a:lnSpc>
            </a:pPr>
            <a:r>
              <a:rPr lang="fa-IR" sz="2000" b="1" i="0" u="none" strike="noStrike" baseline="0" dirty="0">
                <a:latin typeface="wMitra"/>
                <a:cs typeface="B Zar" panose="00000400000000000000" pitchFamily="2" charset="-78"/>
              </a:rPr>
              <a:t>٭افراد دارای علایم (کم خطر یا پرخطر) و همزمان سابقه فردی و یا سابقه خانوادگی (گرو ه های پنجم و ششم)</a:t>
            </a:r>
            <a:endParaRPr lang="en-US" sz="2800" b="1" dirty="0">
              <a:cs typeface="B Zar" panose="00000400000000000000" pitchFamily="2" charset="-78"/>
            </a:endParaRPr>
          </a:p>
        </p:txBody>
      </p:sp>
    </p:spTree>
    <p:extLst>
      <p:ext uri="{BB962C8B-B14F-4D97-AF65-F5344CB8AC3E}">
        <p14:creationId xmlns:p14="http://schemas.microsoft.com/office/powerpoint/2010/main" val="3400402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6BD1-C023-1186-0FF3-FBCE8C2465CD}"/>
              </a:ext>
            </a:extLst>
          </p:cNvPr>
          <p:cNvSpPr>
            <a:spLocks noGrp="1"/>
          </p:cNvSpPr>
          <p:nvPr>
            <p:ph type="title"/>
          </p:nvPr>
        </p:nvSpPr>
        <p:spPr>
          <a:xfrm>
            <a:off x="1073426" y="982132"/>
            <a:ext cx="10058400" cy="926181"/>
          </a:xfrm>
        </p:spPr>
        <p:txBody>
          <a:bodyPr>
            <a:noAutofit/>
          </a:bodyPr>
          <a:lstStyle/>
          <a:p>
            <a:pPr algn="r" rtl="1"/>
            <a:r>
              <a:rPr lang="fa-IR" sz="2400" b="1" dirty="0">
                <a:latin typeface="wMitra"/>
                <a:cs typeface="B Zar" panose="00000400000000000000" pitchFamily="2" charset="-78"/>
              </a:rPr>
              <a:t/>
            </a:r>
            <a:br>
              <a:rPr lang="fa-IR" sz="2400" b="1" dirty="0">
                <a:latin typeface="wMitra"/>
                <a:cs typeface="B Zar" panose="00000400000000000000" pitchFamily="2" charset="-78"/>
              </a:rPr>
            </a:br>
            <a:r>
              <a:rPr lang="fa-IR" sz="2400" b="1" dirty="0">
                <a:latin typeface="wMitra"/>
                <a:cs typeface="B Zar" panose="00000400000000000000" pitchFamily="2" charset="-78"/>
              </a:rPr>
              <a:t>افرادی که </a:t>
            </a:r>
            <a:r>
              <a:rPr lang="fa-IR" sz="2400" b="1" dirty="0">
                <a:solidFill>
                  <a:srgbClr val="FF0000"/>
                </a:solidFill>
                <a:latin typeface="wMitra"/>
                <a:cs typeface="B Zar" panose="00000400000000000000" pitchFamily="2" charset="-78"/>
              </a:rPr>
              <a:t>ممکن است در همین ویزیت</a:t>
            </a:r>
            <a:r>
              <a:rPr lang="fa-IR" sz="2400" b="1" dirty="0">
                <a:latin typeface="wMitra"/>
                <a:cs typeface="B Zar" panose="00000400000000000000" pitchFamily="2" charset="-78"/>
              </a:rPr>
              <a:t>، نیاز باشد برای تعیین وقت کولونوسکوپی آنها اقدام شود:</a:t>
            </a:r>
            <a:br>
              <a:rPr lang="fa-IR" sz="2400" b="1" dirty="0">
                <a:latin typeface="wMitra"/>
                <a:cs typeface="B Zar" panose="00000400000000000000" pitchFamily="2" charset="-78"/>
              </a:rPr>
            </a:br>
            <a:endParaRPr lang="en-US" sz="4000" dirty="0">
              <a:cs typeface="B Zar" panose="00000400000000000000" pitchFamily="2" charset="-78"/>
            </a:endParaRPr>
          </a:p>
        </p:txBody>
      </p:sp>
      <p:sp>
        <p:nvSpPr>
          <p:cNvPr id="3" name="Content Placeholder 2">
            <a:extLst>
              <a:ext uri="{FF2B5EF4-FFF2-40B4-BE49-F238E27FC236}">
                <a16:creationId xmlns:a16="http://schemas.microsoft.com/office/drawing/2014/main" id="{01982AF1-762E-61A7-31B1-FF918A609EA3}"/>
              </a:ext>
            </a:extLst>
          </p:cNvPr>
          <p:cNvSpPr>
            <a:spLocks noGrp="1"/>
          </p:cNvSpPr>
          <p:nvPr>
            <p:ph idx="1"/>
          </p:nvPr>
        </p:nvSpPr>
        <p:spPr>
          <a:xfrm>
            <a:off x="1295401" y="1908313"/>
            <a:ext cx="9601196" cy="3405809"/>
          </a:xfrm>
        </p:spPr>
        <p:txBody>
          <a:bodyPr>
            <a:normAutofit/>
          </a:bodyPr>
          <a:lstStyle/>
          <a:p>
            <a:pPr algn="justLow" rtl="1">
              <a:lnSpc>
                <a:spcPct val="200000"/>
              </a:lnSpc>
            </a:pPr>
            <a:r>
              <a:rPr lang="fa-IR" sz="1800" b="1" i="0" u="none" strike="noStrike" baseline="0" dirty="0">
                <a:latin typeface="wMitra"/>
                <a:cs typeface="B Zar" panose="00000400000000000000" pitchFamily="2" charset="-78"/>
              </a:rPr>
              <a:t>٭در افراد با</a:t>
            </a:r>
            <a:r>
              <a:rPr lang="en-US" sz="1800" b="1" i="0" u="none" strike="noStrike" baseline="0" dirty="0">
                <a:latin typeface="Calibri" panose="020F0502020204030204" pitchFamily="34" charset="0"/>
                <a:cs typeface="B Zar" panose="00000400000000000000" pitchFamily="2" charset="-78"/>
              </a:rPr>
              <a:t>FIT </a:t>
            </a:r>
            <a:r>
              <a:rPr lang="fa-IR" sz="1800" b="1" i="0" u="none" strike="noStrike" baseline="0" dirty="0">
                <a:latin typeface="Calibri" panose="020F0502020204030204" pitchFamily="34" charset="0"/>
                <a:cs typeface="B Zar" panose="00000400000000000000" pitchFamily="2" charset="-78"/>
              </a:rPr>
              <a:t> </a:t>
            </a:r>
            <a:r>
              <a:rPr lang="fa-IR" sz="1800" b="1" i="0" u="none" strike="noStrike" baseline="0" dirty="0">
                <a:latin typeface="wMitra"/>
                <a:cs typeface="B Zar" panose="00000400000000000000" pitchFamily="2" charset="-78"/>
              </a:rPr>
              <a:t>منفی و بدون علامت، اما با سابقه فردی و یا سابقه خانوادگی مثبت (گروه هفتم و هشتم)، بر اساس اطلاعات مندرج در جدول 3، ممکن است لازم باشد در همین ویزیت و در اولین نوبت، برای تعیین وقت کولونوسکوپی اولیه آنها اقدام گردد.</a:t>
            </a:r>
          </a:p>
          <a:p>
            <a:pPr algn="justLow" rtl="1">
              <a:lnSpc>
                <a:spcPct val="200000"/>
              </a:lnSpc>
            </a:pPr>
            <a:r>
              <a:rPr lang="fa-IR" sz="1800" b="1" i="0" u="none" strike="noStrike" baseline="0" dirty="0">
                <a:latin typeface="wMitra"/>
                <a:cs typeface="B Zar" panose="00000400000000000000" pitchFamily="2" charset="-78"/>
              </a:rPr>
              <a:t>٭افراد دارای صرفاً علایم کم خطر </a:t>
            </a:r>
            <a:r>
              <a:rPr lang="fa-IR" sz="1800" b="1" dirty="0">
                <a:latin typeface="wMitra"/>
                <a:cs typeface="B Zar" panose="00000400000000000000" pitchFamily="2" charset="-78"/>
              </a:rPr>
              <a:t>(</a:t>
            </a:r>
            <a:r>
              <a:rPr lang="fa-IR" sz="1800" b="1" i="0" u="none" strike="noStrike" baseline="0" dirty="0">
                <a:latin typeface="wMitra"/>
                <a:cs typeface="B Zar" panose="00000400000000000000" pitchFamily="2" charset="-78"/>
              </a:rPr>
              <a:t>گروه چهارم) پس از ویزیت گوارش و اعلام بازخورد به پزشک شبکه، ممکن است در همین ویزیت و در اولین نوبت، برای تعیین وقت کولونوسکوپی اولیه آنها اقدام گردد.</a:t>
            </a:r>
            <a:endParaRPr lang="en-US" b="1" dirty="0">
              <a:cs typeface="B Zar" panose="00000400000000000000" pitchFamily="2" charset="-78"/>
            </a:endParaRPr>
          </a:p>
        </p:txBody>
      </p:sp>
    </p:spTree>
    <p:extLst>
      <p:ext uri="{BB962C8B-B14F-4D97-AF65-F5344CB8AC3E}">
        <p14:creationId xmlns:p14="http://schemas.microsoft.com/office/powerpoint/2010/main" val="3377327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82C89-D8FD-4433-6E95-CFE0361CF7D1}"/>
              </a:ext>
            </a:extLst>
          </p:cNvPr>
          <p:cNvSpPr>
            <a:spLocks noGrp="1"/>
          </p:cNvSpPr>
          <p:nvPr>
            <p:ph type="title"/>
          </p:nvPr>
        </p:nvSpPr>
        <p:spPr>
          <a:xfrm>
            <a:off x="1295402" y="982133"/>
            <a:ext cx="9601196" cy="568372"/>
          </a:xfrm>
        </p:spPr>
        <p:txBody>
          <a:bodyPr>
            <a:noAutofit/>
          </a:bodyPr>
          <a:lstStyle/>
          <a:p>
            <a:pPr algn="r" rtl="1"/>
            <a:r>
              <a:rPr lang="fa-IR" sz="2800" b="1" dirty="0">
                <a:solidFill>
                  <a:srgbClr val="0070C0"/>
                </a:solidFill>
                <a:latin typeface="wMitra"/>
                <a:cs typeface="B Zar" panose="00000400000000000000" pitchFamily="2" charset="-78"/>
              </a:rPr>
              <a:t/>
            </a:r>
            <a:br>
              <a:rPr lang="fa-IR" sz="2800" b="1" dirty="0">
                <a:solidFill>
                  <a:srgbClr val="0070C0"/>
                </a:solidFill>
                <a:latin typeface="wMitra"/>
                <a:cs typeface="B Zar" panose="00000400000000000000" pitchFamily="2" charset="-78"/>
              </a:rPr>
            </a:br>
            <a:r>
              <a:rPr lang="fa-IR" sz="2800" b="1" dirty="0">
                <a:solidFill>
                  <a:srgbClr val="0070C0"/>
                </a:solidFill>
                <a:latin typeface="wMitra"/>
                <a:cs typeface="B Zar" panose="00000400000000000000" pitchFamily="2" charset="-78"/>
              </a:rPr>
              <a:t>چه افرادی نیازمند مشاورۀ ژنتیک هستند؟</a:t>
            </a:r>
            <a:br>
              <a:rPr lang="fa-IR" sz="2800" b="1" dirty="0">
                <a:solidFill>
                  <a:srgbClr val="0070C0"/>
                </a:solidFill>
                <a:latin typeface="wMitra"/>
                <a:cs typeface="B Zar" panose="00000400000000000000" pitchFamily="2" charset="-78"/>
              </a:rPr>
            </a:br>
            <a:endParaRPr lang="en-US" sz="2800" dirty="0">
              <a:solidFill>
                <a:srgbClr val="0070C0"/>
              </a:solidFill>
            </a:endParaRPr>
          </a:p>
        </p:txBody>
      </p:sp>
      <p:sp>
        <p:nvSpPr>
          <p:cNvPr id="3" name="Content Placeholder 2">
            <a:extLst>
              <a:ext uri="{FF2B5EF4-FFF2-40B4-BE49-F238E27FC236}">
                <a16:creationId xmlns:a16="http://schemas.microsoft.com/office/drawing/2014/main" id="{D58D845E-5C40-98A4-2C09-861F0903983F}"/>
              </a:ext>
            </a:extLst>
          </p:cNvPr>
          <p:cNvSpPr>
            <a:spLocks noGrp="1"/>
          </p:cNvSpPr>
          <p:nvPr>
            <p:ph idx="1"/>
          </p:nvPr>
        </p:nvSpPr>
        <p:spPr>
          <a:xfrm>
            <a:off x="1295401" y="1683027"/>
            <a:ext cx="9601196" cy="4572000"/>
          </a:xfrm>
        </p:spPr>
        <p:txBody>
          <a:bodyPr>
            <a:normAutofit/>
          </a:bodyPr>
          <a:lstStyle/>
          <a:p>
            <a:pPr algn="justLow" rtl="1">
              <a:lnSpc>
                <a:spcPct val="160000"/>
              </a:lnSpc>
            </a:pPr>
            <a:r>
              <a:rPr lang="fa-IR" sz="1600" b="1" i="0" u="none" strike="noStrike" baseline="0" dirty="0">
                <a:latin typeface="wMitra"/>
                <a:cs typeface="B Zar" panose="00000400000000000000" pitchFamily="2" charset="-78"/>
              </a:rPr>
              <a:t>◦ افراد دارای سابقه فردی و یا خانوادگی(گرو ه های دوم، پنجم، ششم، هفتم و هشتم و گاهی یکم) در شرح حال(مطابق توضیحات ذکر شده در بخش های سابقه فردی و خانوادگی از جمله سندرم های شناخته شده ارثی مانند</a:t>
            </a:r>
            <a:r>
              <a:rPr lang="en-US" sz="1600" b="1" i="0" u="none" strike="noStrike" baseline="0" dirty="0">
                <a:latin typeface="Calibri" panose="020F0502020204030204" pitchFamily="34" charset="0"/>
                <a:cs typeface="B Zar" panose="00000400000000000000" pitchFamily="2" charset="-78"/>
              </a:rPr>
              <a:t>FAP</a:t>
            </a:r>
            <a:r>
              <a:rPr lang="fa-IR" sz="1600" b="1" i="0" u="none" strike="noStrike" baseline="0" dirty="0">
                <a:latin typeface="Calibri" panose="020F0502020204030204" pitchFamily="34" charset="0"/>
                <a:cs typeface="B Zar" panose="00000400000000000000" pitchFamily="2" charset="-78"/>
              </a:rPr>
              <a:t> </a:t>
            </a:r>
            <a:r>
              <a:rPr lang="fa-IR" sz="1600" b="1" i="0" u="none" strike="noStrike" baseline="0" dirty="0">
                <a:latin typeface="wMitra"/>
                <a:cs typeface="B Zar" panose="00000400000000000000" pitchFamily="2" charset="-78"/>
              </a:rPr>
              <a:t>و </a:t>
            </a:r>
            <a:r>
              <a:rPr lang="en-US" sz="1600" b="1" i="0" u="none" strike="noStrike" baseline="0" dirty="0">
                <a:latin typeface="Calibri" panose="020F0502020204030204" pitchFamily="34" charset="0"/>
                <a:cs typeface="B Zar" panose="00000400000000000000" pitchFamily="2" charset="-78"/>
              </a:rPr>
              <a:t>HNPCC</a:t>
            </a:r>
            <a:r>
              <a:rPr lang="fa-IR" sz="1600" b="1" i="0" u="none" strike="noStrike" baseline="0" dirty="0">
                <a:latin typeface="Calibri" panose="020F0502020204030204" pitchFamily="34" charset="0"/>
                <a:cs typeface="B Zar" panose="00000400000000000000" pitchFamily="2" charset="-78"/>
              </a:rPr>
              <a:t>)</a:t>
            </a:r>
            <a:endParaRPr lang="en-US" sz="1600" b="1" i="0" u="none" strike="noStrike" baseline="0" dirty="0">
              <a:latin typeface="Calibri" panose="020F0502020204030204" pitchFamily="34" charset="0"/>
              <a:cs typeface="B Zar" panose="00000400000000000000" pitchFamily="2" charset="-78"/>
            </a:endParaRPr>
          </a:p>
          <a:p>
            <a:pPr algn="justLow" rtl="1">
              <a:lnSpc>
                <a:spcPct val="160000"/>
              </a:lnSpc>
            </a:pPr>
            <a:r>
              <a:rPr lang="fa-IR" sz="1600" b="1" i="0" u="none" strike="noStrike" baseline="0" dirty="0">
                <a:latin typeface="wMitra"/>
                <a:cs typeface="B Zar" panose="00000400000000000000" pitchFamily="2" charset="-78"/>
              </a:rPr>
              <a:t>◦ افراد دارای سرطان روده بزرگ در کولونوسکوپی</a:t>
            </a:r>
          </a:p>
          <a:p>
            <a:pPr algn="r" rtl="1">
              <a:lnSpc>
                <a:spcPct val="160000"/>
              </a:lnSpc>
            </a:pPr>
            <a:r>
              <a:rPr lang="fa-IR" sz="1600" b="1" i="0" u="none" strike="noStrike" baseline="0" dirty="0">
                <a:solidFill>
                  <a:srgbClr val="FF0000"/>
                </a:solidFill>
                <a:latin typeface="wMitra"/>
                <a:cs typeface="B Zar" panose="00000400000000000000" pitchFamily="2" charset="-78"/>
              </a:rPr>
              <a:t>◦ </a:t>
            </a:r>
            <a:r>
              <a:rPr lang="fa-IR" sz="1800" b="1" i="0" u="none" strike="noStrike" baseline="0" dirty="0">
                <a:solidFill>
                  <a:srgbClr val="FF0000"/>
                </a:solidFill>
                <a:latin typeface="wMitra"/>
                <a:cs typeface="B Titr" panose="00000700000000000000" pitchFamily="2" charset="-78"/>
              </a:rPr>
              <a:t>وجود و یا سابقه پولیپ در کولونوسکوپی شامل:</a:t>
            </a:r>
          </a:p>
          <a:p>
            <a:pPr algn="r" rtl="1">
              <a:lnSpc>
                <a:spcPct val="160000"/>
              </a:lnSpc>
            </a:pPr>
            <a:r>
              <a:rPr lang="fa-IR" sz="1600" b="1" i="0" u="none" strike="noStrike" baseline="0" dirty="0">
                <a:latin typeface="wMitra"/>
                <a:cs typeface="B Zar" panose="00000400000000000000" pitchFamily="2" charset="-78"/>
              </a:rPr>
              <a:t>٭پولیپ هامارتوم به تعداد 2 یا بیشتر</a:t>
            </a:r>
          </a:p>
          <a:p>
            <a:pPr algn="r" rtl="1">
              <a:lnSpc>
                <a:spcPct val="160000"/>
              </a:lnSpc>
            </a:pPr>
            <a:r>
              <a:rPr lang="fa-IR" sz="1600" b="1" i="0" u="none" strike="noStrike" baseline="0" dirty="0">
                <a:latin typeface="wMitra"/>
                <a:cs typeface="B Zar" panose="00000400000000000000" pitchFamily="2" charset="-78"/>
              </a:rPr>
              <a:t>٭پولیپ آدنوماتوز به تعداد 10 یا بیشتر</a:t>
            </a:r>
          </a:p>
          <a:p>
            <a:pPr algn="r" rtl="1">
              <a:lnSpc>
                <a:spcPct val="160000"/>
              </a:lnSpc>
            </a:pPr>
            <a:r>
              <a:rPr lang="fa-IR" sz="1600" b="1" i="0" u="none" strike="noStrike" baseline="0" dirty="0">
                <a:latin typeface="wMitra"/>
                <a:cs typeface="B Zar" panose="00000400000000000000" pitchFamily="2" charset="-78"/>
              </a:rPr>
              <a:t>٭پولیپ بدون پایه(</a:t>
            </a:r>
            <a:r>
              <a:rPr lang="en-US" sz="1600" b="1" i="0" u="none" strike="noStrike" baseline="0" dirty="0">
                <a:latin typeface="Calibri" panose="020F0502020204030204" pitchFamily="34" charset="0"/>
                <a:cs typeface="B Zar" panose="00000400000000000000" pitchFamily="2" charset="-78"/>
              </a:rPr>
              <a:t>SSP </a:t>
            </a:r>
            <a:r>
              <a:rPr lang="fa-IR" sz="1600" b="1" dirty="0">
                <a:latin typeface="wMitra"/>
                <a:cs typeface="B Zar" panose="00000400000000000000" pitchFamily="2" charset="-78"/>
              </a:rPr>
              <a:t>)</a:t>
            </a:r>
            <a:r>
              <a:rPr lang="en-US" sz="1600" b="1" i="0" u="none" strike="noStrike" baseline="0" dirty="0">
                <a:latin typeface="wMitra"/>
                <a:cs typeface="B Zar" panose="00000400000000000000" pitchFamily="2" charset="-78"/>
              </a:rPr>
              <a:t> </a:t>
            </a:r>
            <a:r>
              <a:rPr lang="fa-IR" sz="1600" b="1" i="0" u="none" strike="noStrike" baseline="0" dirty="0">
                <a:latin typeface="wMitra"/>
                <a:cs typeface="B Zar" panose="00000400000000000000" pitchFamily="2" charset="-78"/>
              </a:rPr>
              <a:t>به تعدا 5 یا بیشتر</a:t>
            </a:r>
            <a:endParaRPr lang="en-US" sz="2000" b="1" dirty="0">
              <a:cs typeface="B Zar" panose="00000400000000000000" pitchFamily="2" charset="-78"/>
            </a:endParaRPr>
          </a:p>
        </p:txBody>
      </p:sp>
    </p:spTree>
    <p:extLst>
      <p:ext uri="{BB962C8B-B14F-4D97-AF65-F5344CB8AC3E}">
        <p14:creationId xmlns:p14="http://schemas.microsoft.com/office/powerpoint/2010/main" val="2689043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1BEE-F7BD-619C-6DE8-7E5706EE74D6}"/>
              </a:ext>
            </a:extLst>
          </p:cNvPr>
          <p:cNvSpPr>
            <a:spLocks noGrp="1"/>
          </p:cNvSpPr>
          <p:nvPr>
            <p:ph type="title"/>
          </p:nvPr>
        </p:nvSpPr>
        <p:spPr>
          <a:xfrm>
            <a:off x="1295402" y="982132"/>
            <a:ext cx="9601196" cy="608129"/>
          </a:xfrm>
        </p:spPr>
        <p:txBody>
          <a:bodyPr>
            <a:normAutofit fontScale="90000"/>
          </a:bodyPr>
          <a:lstStyle/>
          <a:p>
            <a:pPr algn="r" rtl="1"/>
            <a:r>
              <a:rPr lang="fa-IR" sz="2400" b="1" dirty="0">
                <a:solidFill>
                  <a:srgbClr val="0070C0"/>
                </a:solidFill>
                <a:latin typeface="wMitra"/>
                <a:cs typeface="B Jadid" panose="00000700000000000000" pitchFamily="2" charset="-78"/>
              </a:rPr>
              <a:t/>
            </a:r>
            <a:br>
              <a:rPr lang="fa-IR" sz="2400" b="1" dirty="0">
                <a:solidFill>
                  <a:srgbClr val="0070C0"/>
                </a:solidFill>
                <a:latin typeface="wMitra"/>
                <a:cs typeface="B Jadid" panose="00000700000000000000" pitchFamily="2" charset="-78"/>
              </a:rPr>
            </a:br>
            <a:r>
              <a:rPr lang="fa-IR" sz="2400" b="1" dirty="0">
                <a:solidFill>
                  <a:srgbClr val="0070C0"/>
                </a:solidFill>
                <a:latin typeface="wMitra"/>
                <a:cs typeface="B Jadid" panose="00000700000000000000" pitchFamily="2" charset="-78"/>
              </a:rPr>
              <a:t>چه افرادی نیازمند ویزیت متخصص گوارش هستند؟</a:t>
            </a:r>
            <a:br>
              <a:rPr lang="fa-IR" sz="2400" b="1" dirty="0">
                <a:solidFill>
                  <a:srgbClr val="0070C0"/>
                </a:solidFill>
                <a:latin typeface="wMitra"/>
                <a:cs typeface="B Jadid" panose="00000700000000000000" pitchFamily="2" charset="-78"/>
              </a:rPr>
            </a:br>
            <a:endParaRPr lang="en-US"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7F1CD7FE-5F34-A701-3E7A-41558F440DF6}"/>
              </a:ext>
            </a:extLst>
          </p:cNvPr>
          <p:cNvSpPr>
            <a:spLocks noGrp="1"/>
          </p:cNvSpPr>
          <p:nvPr>
            <p:ph idx="1"/>
          </p:nvPr>
        </p:nvSpPr>
        <p:spPr>
          <a:xfrm>
            <a:off x="1295401" y="1895061"/>
            <a:ext cx="9601196" cy="3980807"/>
          </a:xfrm>
        </p:spPr>
        <p:txBody>
          <a:bodyPr>
            <a:normAutofit/>
          </a:bodyPr>
          <a:lstStyle/>
          <a:p>
            <a:pPr algn="justLow" rtl="1">
              <a:lnSpc>
                <a:spcPct val="150000"/>
              </a:lnSpc>
            </a:pPr>
            <a:r>
              <a:rPr lang="fa-IR" sz="1800" b="1" i="0" u="none" strike="noStrike" baseline="0" dirty="0">
                <a:latin typeface="wMitra"/>
                <a:cs typeface="B Zar" panose="00000400000000000000" pitchFamily="2" charset="-78"/>
              </a:rPr>
              <a:t>◦ افرادی که تنها دارای علایم کم خطر گوارشی هستند (گروه چهارم)</a:t>
            </a:r>
          </a:p>
          <a:p>
            <a:pPr algn="justLow" rtl="1">
              <a:lnSpc>
                <a:spcPct val="150000"/>
              </a:lnSpc>
            </a:pPr>
            <a:r>
              <a:rPr lang="fa-IR" sz="1800" b="1" i="0" u="none" strike="noStrike" baseline="0" dirty="0">
                <a:latin typeface="wMitra"/>
                <a:cs typeface="B Zar" panose="00000400000000000000" pitchFamily="2" charset="-78"/>
              </a:rPr>
              <a:t>◦ افرادی که در کولونوسکوپی اولیه (گرو ه های اول، دوم، سوم، پنجم، و ششم و گاهی چهارم، هفتم یا</a:t>
            </a:r>
          </a:p>
          <a:p>
            <a:pPr algn="justLow" rtl="1">
              <a:lnSpc>
                <a:spcPct val="150000"/>
              </a:lnSpc>
            </a:pPr>
            <a:r>
              <a:rPr lang="fa-IR" sz="1800" b="1" i="0" u="none" strike="noStrike" baseline="0" dirty="0">
                <a:latin typeface="wMitra"/>
                <a:cs typeface="B Zar" panose="00000400000000000000" pitchFamily="2" charset="-78"/>
              </a:rPr>
              <a:t>هشتم) آنها موارد زیر گزارش شده است:</a:t>
            </a:r>
          </a:p>
          <a:p>
            <a:pPr algn="justLow" rtl="1">
              <a:lnSpc>
                <a:spcPct val="150000"/>
              </a:lnSpc>
            </a:pPr>
            <a:r>
              <a:rPr lang="fa-IR" sz="1800" b="1" i="0" u="none" strike="noStrike" baseline="0" dirty="0">
                <a:latin typeface="wMitra"/>
                <a:cs typeface="B Zar" panose="00000400000000000000" pitchFamily="2" charset="-78"/>
              </a:rPr>
              <a:t>٭سرطان روده بزرگ</a:t>
            </a:r>
          </a:p>
          <a:p>
            <a:pPr algn="justLow" rtl="1">
              <a:lnSpc>
                <a:spcPct val="150000"/>
              </a:lnSpc>
            </a:pPr>
            <a:r>
              <a:rPr lang="fa-IR" sz="1800" b="1" i="0" u="none" strike="noStrike" baseline="0" dirty="0">
                <a:latin typeface="wMitra"/>
                <a:cs typeface="B Zar" panose="00000400000000000000" pitchFamily="2" charset="-78"/>
              </a:rPr>
              <a:t>٭بیماری التهابی روده بزرگ</a:t>
            </a:r>
          </a:p>
          <a:p>
            <a:pPr algn="justLow" rtl="1">
              <a:lnSpc>
                <a:spcPct val="150000"/>
              </a:lnSpc>
            </a:pPr>
            <a:r>
              <a:rPr lang="fa-IR" sz="1800" b="1" i="0" u="none" strike="noStrike" baseline="0" dirty="0">
                <a:latin typeface="wMitra"/>
                <a:cs typeface="B Zar" panose="00000400000000000000" pitchFamily="2" charset="-78"/>
              </a:rPr>
              <a:t>٭پولیپ های دارای مشخصات نیازمند مشاوره ژنتیک (پس از انجام مشاوره)</a:t>
            </a:r>
            <a:endParaRPr lang="en-US" b="1" dirty="0">
              <a:cs typeface="B Zar" panose="00000400000000000000" pitchFamily="2" charset="-78"/>
            </a:endParaRPr>
          </a:p>
        </p:txBody>
      </p:sp>
    </p:spTree>
    <p:extLst>
      <p:ext uri="{BB962C8B-B14F-4D97-AF65-F5344CB8AC3E}">
        <p14:creationId xmlns:p14="http://schemas.microsoft.com/office/powerpoint/2010/main" val="4001399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2C08-09D1-9952-79A8-B08B79DC4914}"/>
              </a:ext>
            </a:extLst>
          </p:cNvPr>
          <p:cNvSpPr>
            <a:spLocks noGrp="1"/>
          </p:cNvSpPr>
          <p:nvPr>
            <p:ph type="title"/>
          </p:nvPr>
        </p:nvSpPr>
        <p:spPr>
          <a:xfrm>
            <a:off x="1295402" y="982133"/>
            <a:ext cx="9601196" cy="409346"/>
          </a:xfrm>
        </p:spPr>
        <p:txBody>
          <a:bodyPr>
            <a:normAutofit fontScale="90000"/>
          </a:bodyPr>
          <a:lstStyle/>
          <a:p>
            <a:pPr algn="r" rtl="1"/>
            <a:r>
              <a:rPr lang="fa-IR" sz="2400" b="1" dirty="0">
                <a:solidFill>
                  <a:srgbClr val="0070C0"/>
                </a:solidFill>
                <a:latin typeface="wMitra"/>
                <a:cs typeface="B Jadid" panose="00000700000000000000" pitchFamily="2" charset="-78"/>
              </a:rPr>
              <a:t/>
            </a:r>
            <a:br>
              <a:rPr lang="fa-IR" sz="2400" b="1" dirty="0">
                <a:solidFill>
                  <a:srgbClr val="0070C0"/>
                </a:solidFill>
                <a:latin typeface="wMitra"/>
                <a:cs typeface="B Jadid" panose="00000700000000000000" pitchFamily="2" charset="-78"/>
              </a:rPr>
            </a:br>
            <a:r>
              <a:rPr lang="fa-IR" sz="2400" b="1" dirty="0">
                <a:solidFill>
                  <a:srgbClr val="0070C0"/>
                </a:solidFill>
                <a:latin typeface="wMitra"/>
                <a:cs typeface="B Jadid" panose="00000700000000000000" pitchFamily="2" charset="-78"/>
              </a:rPr>
              <a:t>زمان و نحوۀ پیگیری فرد در آینده چه خواهد بود؟</a:t>
            </a:r>
            <a:br>
              <a:rPr lang="fa-IR" sz="2400" b="1" dirty="0">
                <a:solidFill>
                  <a:srgbClr val="0070C0"/>
                </a:solidFill>
                <a:latin typeface="wMitra"/>
                <a:cs typeface="B Jadid" panose="00000700000000000000" pitchFamily="2" charset="-78"/>
              </a:rPr>
            </a:br>
            <a:endParaRPr lang="en-US"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83762B39-F213-877F-A7BE-7A1EF8A4CDA3}"/>
              </a:ext>
            </a:extLst>
          </p:cNvPr>
          <p:cNvSpPr>
            <a:spLocks noGrp="1"/>
          </p:cNvSpPr>
          <p:nvPr>
            <p:ph idx="1"/>
          </p:nvPr>
        </p:nvSpPr>
        <p:spPr>
          <a:xfrm>
            <a:off x="1295401" y="1391479"/>
            <a:ext cx="9601196" cy="4484389"/>
          </a:xfrm>
        </p:spPr>
        <p:txBody>
          <a:bodyPr>
            <a:normAutofit/>
          </a:bodyPr>
          <a:lstStyle/>
          <a:p>
            <a:pPr algn="justLow" rtl="1">
              <a:lnSpc>
                <a:spcPct val="150000"/>
              </a:lnSpc>
            </a:pPr>
            <a:r>
              <a:rPr lang="fa-IR" sz="1600" b="1" i="0" u="none" strike="noStrike" baseline="0" dirty="0">
                <a:latin typeface="wMitra"/>
                <a:cs typeface="B Zar" panose="00000400000000000000" pitchFamily="2" charset="-78"/>
              </a:rPr>
              <a:t>◦ در صورت وجود علایم کم خطر، فرد به فاصله دو هفته ویزیت و سپس تصمیم گیری می شود.</a:t>
            </a:r>
          </a:p>
          <a:p>
            <a:pPr algn="justLow" rtl="1">
              <a:lnSpc>
                <a:spcPct val="150000"/>
              </a:lnSpc>
            </a:pPr>
            <a:r>
              <a:rPr lang="fa-IR" sz="1600" b="1" i="0" u="none" strike="noStrike" baseline="0" dirty="0">
                <a:latin typeface="wMitra"/>
                <a:cs typeface="B Zar" panose="00000400000000000000" pitchFamily="2" charset="-78"/>
              </a:rPr>
              <a:t>◦ در هر شرایطی، زمان ارزیابی بعدی </a:t>
            </a:r>
            <a:r>
              <a:rPr lang="fa-IR" sz="1800" b="1" i="0" u="sng" strike="noStrike" baseline="0" dirty="0">
                <a:solidFill>
                  <a:srgbClr val="FF0000"/>
                </a:solidFill>
                <a:latin typeface="wMitra"/>
                <a:cs typeface="B Zar" panose="00000400000000000000" pitchFamily="2" charset="-78"/>
              </a:rPr>
              <a:t>دیرتر از 2 سال بعد </a:t>
            </a:r>
            <a:r>
              <a:rPr lang="fa-IR" sz="1600" b="1" i="0" u="none" strike="noStrike" baseline="0" dirty="0">
                <a:latin typeface="wMitra"/>
                <a:cs typeface="B Zar" panose="00000400000000000000" pitchFamily="2" charset="-78"/>
              </a:rPr>
              <a:t>نخواهد بود.</a:t>
            </a:r>
          </a:p>
          <a:p>
            <a:pPr algn="justLow" rtl="1">
              <a:lnSpc>
                <a:spcPct val="150000"/>
              </a:lnSpc>
            </a:pPr>
            <a:r>
              <a:rPr lang="fa-IR" sz="1600" b="1" i="0" u="none" strike="noStrike" baseline="0" dirty="0">
                <a:latin typeface="wMitra"/>
                <a:cs typeface="B Zar" panose="00000400000000000000" pitchFamily="2" charset="-78"/>
              </a:rPr>
              <a:t>◦ در صورت بروز علایم در فاصله 2 سال و مراجعه فرد، باز هم بر اساس این دستورالعمل ارزیابی مجدد صورت می گیرد.</a:t>
            </a:r>
          </a:p>
          <a:p>
            <a:pPr algn="justLow" rtl="1">
              <a:lnSpc>
                <a:spcPct val="150000"/>
              </a:lnSpc>
            </a:pPr>
            <a:r>
              <a:rPr lang="fa-IR" sz="1600" b="1" i="0" u="none" strike="noStrike" baseline="0" dirty="0">
                <a:latin typeface="wMitra"/>
                <a:cs typeface="B Zar" panose="00000400000000000000" pitchFamily="2" charset="-78"/>
              </a:rPr>
              <a:t>◦ در مورد گرو ه هایی که نیازمند کولونوسکوپی اولیه هستند (یک، دو، سه، پنج و شش)، مبنای تصمیم گیری برای درخواست مشاوره ژنتیک و زمان ارزیابی (و یا کولونوسکوپی) بعدی، نتایج کولونوسکوپی جدیدی است که در همین ویزیت درخواست و انجام شده است.</a:t>
            </a:r>
          </a:p>
          <a:p>
            <a:pPr algn="justLow" rtl="1">
              <a:lnSpc>
                <a:spcPct val="150000"/>
              </a:lnSpc>
            </a:pPr>
            <a:r>
              <a:rPr lang="fa-IR" sz="1600" b="1" i="0" u="none" strike="noStrike" baseline="0" dirty="0">
                <a:latin typeface="wMitra"/>
                <a:cs typeface="B Zar" panose="00000400000000000000" pitchFamily="2" charset="-78"/>
              </a:rPr>
              <a:t>◦ در افراد با </a:t>
            </a:r>
            <a:r>
              <a:rPr lang="en-US" sz="1600" b="1" i="0" u="none" strike="noStrike" baseline="0" dirty="0">
                <a:latin typeface="wMitra"/>
                <a:cs typeface="B Zar" panose="00000400000000000000" pitchFamily="2" charset="-78"/>
              </a:rPr>
              <a:t>FIT </a:t>
            </a:r>
            <a:r>
              <a:rPr lang="fa-IR" sz="1600" b="1" i="0" u="none" strike="noStrike" baseline="0" dirty="0">
                <a:latin typeface="wMitra"/>
                <a:cs typeface="B Zar" panose="00000400000000000000" pitchFamily="2" charset="-78"/>
              </a:rPr>
              <a:t> منفی و بدون علامت، اما با سابقه فردی و یا سابقه خانوادگی مثبت (گروه هفتم و هشتم)، در صورتی که نیاز به </a:t>
            </a:r>
            <a:r>
              <a:rPr lang="fa-IR" sz="1600" b="1" dirty="0">
                <a:latin typeface="wMitra"/>
                <a:cs typeface="B Zar" panose="00000400000000000000" pitchFamily="2" charset="-78"/>
              </a:rPr>
              <a:t>انجام کولونوسکوپی در همین ویزیت و در اولین نوبت نباشد، مبنای تصمیم گیری اولیه، سابقه فردی و خانوادگی قبلی است بنابراین لازم است در این گرو ه ها گزارش کولونوسکوپی قبلی از بیمار دریافت شود.</a:t>
            </a:r>
            <a:endParaRPr lang="en-US" sz="1600" b="1" dirty="0">
              <a:latin typeface="wMitra"/>
              <a:cs typeface="B Zar" panose="00000400000000000000" pitchFamily="2" charset="-78"/>
            </a:endParaRPr>
          </a:p>
        </p:txBody>
      </p:sp>
    </p:spTree>
    <p:extLst>
      <p:ext uri="{BB962C8B-B14F-4D97-AF65-F5344CB8AC3E}">
        <p14:creationId xmlns:p14="http://schemas.microsoft.com/office/powerpoint/2010/main" val="3091423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CD897-D098-34C2-30F7-CD2D00988A64}"/>
              </a:ext>
            </a:extLst>
          </p:cNvPr>
          <p:cNvSpPr>
            <a:spLocks noGrp="1"/>
          </p:cNvSpPr>
          <p:nvPr>
            <p:ph idx="1"/>
          </p:nvPr>
        </p:nvSpPr>
        <p:spPr>
          <a:xfrm>
            <a:off x="1295401" y="675861"/>
            <a:ext cx="9601196" cy="5605669"/>
          </a:xfrm>
        </p:spPr>
        <p:txBody>
          <a:bodyPr>
            <a:normAutofit/>
          </a:bodyPr>
          <a:lstStyle/>
          <a:p>
            <a:pPr algn="justLow" rtl="1">
              <a:lnSpc>
                <a:spcPct val="150000"/>
              </a:lnSpc>
            </a:pPr>
            <a:r>
              <a:rPr lang="fa-IR" sz="1800" b="1" i="0" u="none" strike="noStrike" baseline="0" dirty="0">
                <a:latin typeface="wMitra"/>
                <a:cs typeface="B Zar" panose="00000400000000000000" pitchFamily="2" charset="-78"/>
              </a:rPr>
              <a:t>در افراد با</a:t>
            </a:r>
            <a:r>
              <a:rPr lang="en-US" sz="1800" b="1" i="0" u="none" strike="noStrike" baseline="0" dirty="0">
                <a:latin typeface="Calibri" panose="020F0502020204030204" pitchFamily="34" charset="0"/>
                <a:cs typeface="B Zar" panose="00000400000000000000" pitchFamily="2" charset="-78"/>
              </a:rPr>
              <a:t>FIT </a:t>
            </a:r>
            <a:r>
              <a:rPr lang="fa-IR" sz="1800" b="1" i="0" u="none" strike="noStrike" baseline="0" dirty="0">
                <a:latin typeface="Calibri" panose="020F0502020204030204" pitchFamily="34" charset="0"/>
                <a:cs typeface="B Zar" panose="00000400000000000000" pitchFamily="2" charset="-78"/>
              </a:rPr>
              <a:t> </a:t>
            </a:r>
            <a:r>
              <a:rPr lang="fa-IR" sz="1800" b="1" i="0" u="none" strike="noStrike" baseline="0" dirty="0">
                <a:latin typeface="wMitra"/>
                <a:cs typeface="B Zar" panose="00000400000000000000" pitchFamily="2" charset="-78"/>
              </a:rPr>
              <a:t>منفی و بدون علامت، اما با سابقه فردی و یا سابقه خانوادگی مثبت (گروه هفتم و هشتم)، در صورتی که نیاز به انجام کولونوسکوپی در همین ویزیت و در اولین نوبت نباشد، بر اساس سوابق فردی و خانوادگی، یافته های کولونوسکوپی قبلی و سن، وقت کولونوسکوپی و در نتیجه زمان ارزیابی بعدی آنها تعیین می گردد.</a:t>
            </a:r>
          </a:p>
          <a:p>
            <a:pPr algn="justLow" rtl="1">
              <a:lnSpc>
                <a:spcPct val="150000"/>
              </a:lnSpc>
            </a:pPr>
            <a:r>
              <a:rPr lang="fa-IR" sz="1800" b="1" i="0" u="none" strike="noStrike" baseline="0" dirty="0">
                <a:latin typeface="wMitra"/>
                <a:cs typeface="B Zar" panose="00000400000000000000" pitchFamily="2" charset="-78"/>
              </a:rPr>
              <a:t>◦ در همه شرایط و بر اساس سوابق فردی یا خانوادگی، اگر فردی در زمانی کمتر از 2 سال آینده نیازمند کولونوسکوپی باشد، نوبت ارزیابی بعدی او نیز همان زمان خواهد بود. در غیر این صورت، حداکثر 2 سال بعد فراخوان و ارزیابی می شود.</a:t>
            </a:r>
          </a:p>
          <a:p>
            <a:pPr algn="justLow" rtl="1">
              <a:lnSpc>
                <a:spcPct val="150000"/>
              </a:lnSpc>
            </a:pPr>
            <a:r>
              <a:rPr lang="fa-IR" sz="1800" b="1" i="0" u="none" strike="noStrike" baseline="0" dirty="0">
                <a:latin typeface="wMitra"/>
                <a:cs typeface="B Zar" panose="00000400000000000000" pitchFamily="2" charset="-78"/>
              </a:rPr>
              <a:t>◦ اگر فردی به تازگی درمان شده است و پیش از جراحی سرطان، کولونوسکوپی نشده باشد، به فاصله 6 ماه از پایان درمان و اگر پیش از جراحی، کولونوسکوپی شده باشد، در فاصله 3 سال از پایان درمان، برای کولونوسکوپی ارجاع می شود.</a:t>
            </a:r>
          </a:p>
          <a:p>
            <a:pPr algn="justLow" rtl="1">
              <a:lnSpc>
                <a:spcPct val="150000"/>
              </a:lnSpc>
            </a:pPr>
            <a:r>
              <a:rPr lang="fa-IR" sz="1800" b="1" i="0" u="none" strike="noStrike" baseline="0" dirty="0">
                <a:latin typeface="wMitra"/>
                <a:cs typeface="B Zar" panose="00000400000000000000" pitchFamily="2" charset="-78"/>
              </a:rPr>
              <a:t>◦ در همه شرایط، تکرار کولونوسکوپی، بر اساس نتایج آخرین ارزیابی دوره ای تعیین می شود بنابراین لازم است زمان تکرار کولونوسکوپی، بعد از مشاوره ژنتیک و تعیین مواردی چون نسبت افراد مبتلا در خانواده، نوع بیماری فرد مبتلا در خانواده، تعداد افراد مبتلا و سن جوا نترین آنها صورت گیرد.</a:t>
            </a:r>
            <a:endParaRPr lang="en-US" b="1" dirty="0">
              <a:cs typeface="B Zar" panose="00000400000000000000" pitchFamily="2" charset="-78"/>
            </a:endParaRPr>
          </a:p>
        </p:txBody>
      </p:sp>
    </p:spTree>
    <p:extLst>
      <p:ext uri="{BB962C8B-B14F-4D97-AF65-F5344CB8AC3E}">
        <p14:creationId xmlns:p14="http://schemas.microsoft.com/office/powerpoint/2010/main" val="11811922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96E9-D366-EDEE-1684-055EBE80C6D9}"/>
              </a:ext>
            </a:extLst>
          </p:cNvPr>
          <p:cNvSpPr>
            <a:spLocks noGrp="1"/>
          </p:cNvSpPr>
          <p:nvPr>
            <p:ph type="title"/>
          </p:nvPr>
        </p:nvSpPr>
        <p:spPr>
          <a:xfrm>
            <a:off x="1295402" y="982132"/>
            <a:ext cx="9601196" cy="767155"/>
          </a:xfrm>
        </p:spPr>
        <p:txBody>
          <a:bodyPr>
            <a:normAutofit/>
          </a:bodyPr>
          <a:lstStyle/>
          <a:p>
            <a:pPr algn="r" rtl="1"/>
            <a:r>
              <a:rPr lang="fa-IR" sz="2400" b="1" i="0" u="none" strike="noStrike" baseline="0" dirty="0">
                <a:solidFill>
                  <a:srgbClr val="007EC6"/>
                </a:solidFill>
                <a:latin typeface="IRANSansXFaNum-ExtraBold"/>
                <a:cs typeface="B Jadid" panose="00000700000000000000" pitchFamily="2" charset="-78"/>
              </a:rPr>
              <a:t>ج- آموزش</a:t>
            </a:r>
            <a:endParaRPr lang="en-US" sz="5400" dirty="0">
              <a:cs typeface="B Jadid" panose="00000700000000000000" pitchFamily="2" charset="-78"/>
            </a:endParaRPr>
          </a:p>
        </p:txBody>
      </p:sp>
      <p:sp>
        <p:nvSpPr>
          <p:cNvPr id="3" name="Content Placeholder 2">
            <a:extLst>
              <a:ext uri="{FF2B5EF4-FFF2-40B4-BE49-F238E27FC236}">
                <a16:creationId xmlns:a16="http://schemas.microsoft.com/office/drawing/2014/main" id="{F62A7C7C-BCFA-9C63-D1D6-29B862DF1613}"/>
              </a:ext>
            </a:extLst>
          </p:cNvPr>
          <p:cNvSpPr>
            <a:spLocks noGrp="1"/>
          </p:cNvSpPr>
          <p:nvPr>
            <p:ph idx="1"/>
          </p:nvPr>
        </p:nvSpPr>
        <p:spPr>
          <a:xfrm>
            <a:off x="662609" y="1749287"/>
            <a:ext cx="10815158" cy="4359965"/>
          </a:xfrm>
        </p:spPr>
        <p:txBody>
          <a:bodyPr>
            <a:normAutofit/>
          </a:bodyPr>
          <a:lstStyle/>
          <a:p>
            <a:pPr algn="justLow" rtl="1"/>
            <a:r>
              <a:rPr lang="fa-IR" sz="1900" b="1" i="0" u="none" strike="noStrike" baseline="0" dirty="0">
                <a:latin typeface="wMitra"/>
                <a:cs typeface="B Titr" panose="00000700000000000000" pitchFamily="2" charset="-78"/>
              </a:rPr>
              <a:t>آموزشی که پزشک در آن دخالت دارد را می توان به دو دسته آموزش پرسنل و آموزش بیماران تقسیم کرد:</a:t>
            </a:r>
          </a:p>
          <a:p>
            <a:pPr algn="justLow" rtl="1"/>
            <a:r>
              <a:rPr lang="fa-IR" sz="2000" b="1" i="0" u="none" strike="noStrike" baseline="0" dirty="0">
                <a:latin typeface="wMitra"/>
                <a:cs typeface="B Zar" panose="00000400000000000000" pitchFamily="2" charset="-78"/>
              </a:rPr>
              <a:t>◦ </a:t>
            </a:r>
            <a:r>
              <a:rPr lang="fa-IR" sz="2000" b="1" i="0" u="none" strike="noStrike" baseline="0" dirty="0">
                <a:solidFill>
                  <a:srgbClr val="FF0000"/>
                </a:solidFill>
                <a:latin typeface="wMitra"/>
                <a:cs typeface="B Zar" panose="00000400000000000000" pitchFamily="2" charset="-78"/>
              </a:rPr>
              <a:t>آموزش پرسنل شامل:</a:t>
            </a:r>
          </a:p>
          <a:p>
            <a:pPr algn="justLow" rtl="1"/>
            <a:r>
              <a:rPr lang="fa-IR" b="1" i="0" u="none" strike="noStrike" baseline="0" dirty="0">
                <a:latin typeface="wMitra"/>
                <a:cs typeface="B Karim" panose="00000400000000000000" pitchFamily="2" charset="-78"/>
              </a:rPr>
              <a:t>٭نحوه گرفتن شرح حال و انجام تست خون مخفی در مدفوع به روش ایمونوشیمی</a:t>
            </a:r>
            <a:r>
              <a:rPr lang="en-US" b="1" i="0" u="none" strike="noStrike" baseline="0" dirty="0">
                <a:latin typeface="wMitra"/>
                <a:cs typeface="B Karim" panose="00000400000000000000" pitchFamily="2" charset="-78"/>
              </a:rPr>
              <a:t>FIT: Fecal Immunochemical Test </a:t>
            </a:r>
            <a:r>
              <a:rPr lang="fa-IR" b="1" i="0" u="none" strike="noStrike" baseline="0" dirty="0">
                <a:latin typeface="wMitra"/>
                <a:cs typeface="B Karim" panose="00000400000000000000" pitchFamily="2" charset="-78"/>
              </a:rPr>
              <a:t> و تفسیر آن است.</a:t>
            </a:r>
          </a:p>
          <a:p>
            <a:pPr algn="justLow" rtl="1"/>
            <a:r>
              <a:rPr lang="fa-IR" sz="2100" b="1" dirty="0">
                <a:latin typeface="wMitra"/>
                <a:cs typeface="B Zar" panose="00000400000000000000" pitchFamily="2" charset="-78"/>
              </a:rPr>
              <a:t>◦ </a:t>
            </a:r>
            <a:r>
              <a:rPr lang="fa-IR" sz="1900" b="1" dirty="0">
                <a:solidFill>
                  <a:srgbClr val="FF0000"/>
                </a:solidFill>
                <a:latin typeface="wMitra"/>
                <a:cs typeface="B Zar" panose="00000400000000000000" pitchFamily="2" charset="-78"/>
              </a:rPr>
              <a:t>آموزش عمومی شامل:</a:t>
            </a:r>
          </a:p>
          <a:p>
            <a:pPr algn="justLow" rtl="1"/>
            <a:r>
              <a:rPr lang="fa-IR" sz="2000" b="1" i="0" u="none" strike="noStrike" baseline="0" dirty="0">
                <a:latin typeface="wMitra"/>
                <a:cs typeface="B Karim" panose="00000400000000000000" pitchFamily="2" charset="-78"/>
              </a:rPr>
              <a:t>٭آموزش علل بروز آدنوم و سرطان روده بزرگ و تغییر شیوه زندگی به منظور پیشگیری از آن</a:t>
            </a:r>
          </a:p>
          <a:p>
            <a:pPr algn="justLow" rtl="1"/>
            <a:r>
              <a:rPr lang="fa-IR" sz="2000" b="1" i="0" u="none" strike="noStrike" baseline="0" dirty="0">
                <a:latin typeface="wMitra"/>
                <a:cs typeface="B Karim" panose="00000400000000000000" pitchFamily="2" charset="-78"/>
              </a:rPr>
              <a:t>٭آموزش علایم هشداردهنده سرطان به افراد تا اگر در فواصل ارزیابی های دوره ای این علایم را داشتند زودتر مراجعه کنند.</a:t>
            </a:r>
          </a:p>
          <a:p>
            <a:pPr algn="justLow" rtl="1"/>
            <a:r>
              <a:rPr lang="fa-IR" sz="2000" b="1" i="0" u="none" strike="noStrike" baseline="0" dirty="0">
                <a:latin typeface="wMitra"/>
                <a:cs typeface="B Karim" panose="00000400000000000000" pitchFamily="2" charset="-78"/>
              </a:rPr>
              <a:t>٭آموزش در خصوص هدف، نحوه انجام کولونوسکوپی و آمادگی های لازم برای آن</a:t>
            </a:r>
          </a:p>
          <a:p>
            <a:pPr algn="justLow" rtl="1"/>
            <a:r>
              <a:rPr lang="fa-IR" sz="2000" b="1" i="0" u="none" strike="noStrike" baseline="0" dirty="0">
                <a:latin typeface="wMitra"/>
                <a:cs typeface="B Karim" panose="00000400000000000000" pitchFamily="2" charset="-78"/>
              </a:rPr>
              <a:t>٭ارائه آموز ش های تغذیه ای مناسب به بیماران براساس محتوای آموزشی تغذیه در سرطان</a:t>
            </a:r>
            <a:endParaRPr lang="en-US" sz="2800" b="1" dirty="0">
              <a:cs typeface="B Karim" panose="00000400000000000000" pitchFamily="2" charset="-78"/>
            </a:endParaRPr>
          </a:p>
        </p:txBody>
      </p:sp>
    </p:spTree>
    <p:extLst>
      <p:ext uri="{BB962C8B-B14F-4D97-AF65-F5344CB8AC3E}">
        <p14:creationId xmlns:p14="http://schemas.microsoft.com/office/powerpoint/2010/main" val="1875698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C4B-6966-AB97-835D-0906AA0738EF}"/>
              </a:ext>
            </a:extLst>
          </p:cNvPr>
          <p:cNvSpPr>
            <a:spLocks noGrp="1"/>
          </p:cNvSpPr>
          <p:nvPr>
            <p:ph type="title"/>
          </p:nvPr>
        </p:nvSpPr>
        <p:spPr>
          <a:xfrm>
            <a:off x="1295402" y="982133"/>
            <a:ext cx="9601196" cy="674389"/>
          </a:xfrm>
        </p:spPr>
        <p:txBody>
          <a:bodyPr>
            <a:normAutofit fontScale="90000"/>
          </a:bodyPr>
          <a:lstStyle/>
          <a:p>
            <a:pPr algn="r" rtl="1"/>
            <a:r>
              <a:rPr lang="fa-IR" b="1" dirty="0">
                <a:solidFill>
                  <a:srgbClr val="007EC6"/>
                </a:solidFill>
                <a:latin typeface="IRANSansXFaNum-ExtraBold"/>
                <a:cs typeface="B Zar" panose="00000400000000000000" pitchFamily="2" charset="-78"/>
              </a:rPr>
              <a:t/>
            </a:r>
            <a:br>
              <a:rPr lang="fa-IR" b="1" dirty="0">
                <a:solidFill>
                  <a:srgbClr val="007EC6"/>
                </a:solidFill>
                <a:latin typeface="IRANSansXFaNum-ExtraBold"/>
                <a:cs typeface="B Zar" panose="00000400000000000000" pitchFamily="2" charset="-78"/>
              </a:rPr>
            </a:br>
            <a:r>
              <a:rPr lang="fa-IR" b="1" dirty="0">
                <a:solidFill>
                  <a:srgbClr val="007EC6"/>
                </a:solidFill>
                <a:latin typeface="IRANSansXFaNum-ExtraBold"/>
                <a:cs typeface="B Zar" panose="00000400000000000000" pitchFamily="2" charset="-78"/>
              </a:rPr>
              <a:t>تست</a:t>
            </a:r>
            <a:r>
              <a:rPr lang="en-US" b="1" dirty="0">
                <a:solidFill>
                  <a:srgbClr val="007EC6"/>
                </a:solidFill>
                <a:latin typeface="IRANSansXFaNum-ExtraBold"/>
                <a:cs typeface="B Zar" panose="00000400000000000000" pitchFamily="2" charset="-78"/>
              </a:rPr>
              <a:t>FIT </a:t>
            </a:r>
            <a:r>
              <a:rPr lang="fa-IR" b="1" dirty="0">
                <a:solidFill>
                  <a:srgbClr val="007EC6"/>
                </a:solidFill>
                <a:latin typeface="IRANSansXFaNum-ExtraBold"/>
                <a:cs typeface="B Zar" panose="00000400000000000000" pitchFamily="2" charset="-78"/>
              </a:rPr>
              <a:t> مثبت</a:t>
            </a:r>
            <a:br>
              <a:rPr lang="fa-IR" b="1" dirty="0">
                <a:solidFill>
                  <a:srgbClr val="007EC6"/>
                </a:solidFill>
                <a:latin typeface="IRANSansXFaNum-ExtraBold"/>
                <a:cs typeface="B Zar" panose="00000400000000000000" pitchFamily="2" charset="-78"/>
              </a:rPr>
            </a:br>
            <a:endParaRPr lang="en-US" dirty="0"/>
          </a:p>
        </p:txBody>
      </p:sp>
      <p:sp>
        <p:nvSpPr>
          <p:cNvPr id="3" name="Content Placeholder 2">
            <a:extLst>
              <a:ext uri="{FF2B5EF4-FFF2-40B4-BE49-F238E27FC236}">
                <a16:creationId xmlns:a16="http://schemas.microsoft.com/office/drawing/2014/main" id="{9B1DEACB-3345-B750-8842-5F36DA06DC68}"/>
              </a:ext>
            </a:extLst>
          </p:cNvPr>
          <p:cNvSpPr>
            <a:spLocks noGrp="1"/>
          </p:cNvSpPr>
          <p:nvPr>
            <p:ph idx="1"/>
          </p:nvPr>
        </p:nvSpPr>
        <p:spPr>
          <a:xfrm>
            <a:off x="1295401" y="1828799"/>
            <a:ext cx="9601196" cy="4479235"/>
          </a:xfrm>
        </p:spPr>
        <p:txBody>
          <a:bodyPr>
            <a:normAutofit/>
          </a:bodyPr>
          <a:lstStyle/>
          <a:p>
            <a:pPr algn="justLow" rtl="1">
              <a:lnSpc>
                <a:spcPct val="150000"/>
              </a:lnSpc>
            </a:pPr>
            <a:r>
              <a:rPr lang="fa-IR" sz="1600" b="1" i="0" u="none" strike="noStrike" baseline="0" dirty="0">
                <a:solidFill>
                  <a:srgbClr val="007EC6"/>
                </a:solidFill>
                <a:latin typeface="wMitra"/>
                <a:cs typeface="B Zar" panose="00000400000000000000" pitchFamily="2" charset="-78"/>
              </a:rPr>
              <a:t>• </a:t>
            </a:r>
            <a:r>
              <a:rPr lang="fa-IR" sz="1600" b="1" i="0" u="none" strike="noStrike" baseline="0" dirty="0">
                <a:solidFill>
                  <a:srgbClr val="007EC6"/>
                </a:solidFill>
                <a:latin typeface="wMitra-Bold"/>
                <a:cs typeface="B Zar" panose="00000400000000000000" pitchFamily="2" charset="-78"/>
              </a:rPr>
              <a:t>تعریف</a:t>
            </a:r>
            <a:r>
              <a:rPr lang="fa-IR" sz="1600" b="1" i="0" u="none" strike="noStrike" baseline="0" dirty="0">
                <a:solidFill>
                  <a:srgbClr val="000000"/>
                </a:solidFill>
                <a:latin typeface="wMitra"/>
                <a:cs typeface="B Zar" panose="00000400000000000000" pitchFamily="2" charset="-78"/>
              </a:rPr>
              <a:t>: منظور، فردی است که یا در ارزیابی اولیه بهورز و یا در ارزیابی توسط پزشک، تست</a:t>
            </a:r>
            <a:r>
              <a:rPr lang="en-US" sz="1600" b="1" i="0" u="none" strike="noStrike" baseline="0" dirty="0">
                <a:solidFill>
                  <a:srgbClr val="000000"/>
                </a:solidFill>
                <a:latin typeface="Calibri" panose="020F0502020204030204" pitchFamily="34" charset="0"/>
                <a:cs typeface="B Zar" panose="00000400000000000000" pitchFamily="2" charset="-78"/>
              </a:rPr>
              <a:t>FIT </a:t>
            </a:r>
            <a:r>
              <a:rPr lang="fa-IR" sz="1600" b="1" i="0" u="none" strike="noStrike" baseline="0" dirty="0">
                <a:solidFill>
                  <a:srgbClr val="000000"/>
                </a:solidFill>
                <a:latin typeface="Calibri" panose="020F0502020204030204" pitchFamily="34" charset="0"/>
                <a:cs typeface="B Zar" panose="00000400000000000000" pitchFamily="2" charset="-78"/>
              </a:rPr>
              <a:t> </a:t>
            </a:r>
            <a:r>
              <a:rPr lang="fa-IR" sz="1600" b="1" i="0" u="none" strike="noStrike" baseline="0" dirty="0">
                <a:solidFill>
                  <a:srgbClr val="000000"/>
                </a:solidFill>
                <a:latin typeface="wMitra"/>
                <a:cs typeface="B Zar" panose="00000400000000000000" pitchFamily="2" charset="-78"/>
              </a:rPr>
              <a:t>مثبت دارد. بر این مبنا مطابق</a:t>
            </a:r>
          </a:p>
          <a:p>
            <a:pPr algn="justLow" rtl="1">
              <a:lnSpc>
                <a:spcPct val="150000"/>
              </a:lnSpc>
            </a:pPr>
            <a:r>
              <a:rPr lang="fa-IR" sz="1600" b="1" i="0" u="none" strike="noStrike" baseline="0" dirty="0">
                <a:solidFill>
                  <a:srgbClr val="000000"/>
                </a:solidFill>
                <a:latin typeface="wMitra"/>
                <a:cs typeface="B Zar" panose="00000400000000000000" pitchFamily="2" charset="-78"/>
              </a:rPr>
              <a:t>گروه بندی ذکر شده در بالا این فرد بر اساس برخورداری یا عدم برخورداری همزمان از علایم و یا سوابق فردی و خانوادگی، در گروه یک (ردیف 1 تا 6 از جدول شماره 3) یا دو (ردیف 7 تا 30 از جدول شماره 3) قرار می گیرد.</a:t>
            </a:r>
          </a:p>
          <a:p>
            <a:pPr algn="justLow" rtl="1">
              <a:lnSpc>
                <a:spcPct val="150000"/>
              </a:lnSpc>
            </a:pPr>
            <a:r>
              <a:rPr lang="fa-IR" sz="1600" b="1" i="0" u="none" strike="noStrike" baseline="0" dirty="0">
                <a:solidFill>
                  <a:srgbClr val="007EC6"/>
                </a:solidFill>
                <a:latin typeface="wMitra"/>
                <a:cs typeface="B Zar" panose="00000400000000000000" pitchFamily="2" charset="-78"/>
              </a:rPr>
              <a:t>• </a:t>
            </a:r>
            <a:r>
              <a:rPr lang="fa-IR" sz="1600" b="1" i="0" u="none" strike="noStrike" baseline="0" dirty="0">
                <a:solidFill>
                  <a:srgbClr val="000000"/>
                </a:solidFill>
                <a:latin typeface="wMitra"/>
                <a:cs typeface="B Zar" panose="00000400000000000000" pitchFamily="2" charset="-78"/>
              </a:rPr>
              <a:t>پزشک در صورت هر گونه تردید در خصوص نتیجه تست</a:t>
            </a:r>
            <a:r>
              <a:rPr lang="en-US" sz="1600" b="1" i="0" u="none" strike="noStrike" baseline="0" dirty="0">
                <a:solidFill>
                  <a:srgbClr val="000000"/>
                </a:solidFill>
                <a:latin typeface="Calibri" panose="020F0502020204030204" pitchFamily="34" charset="0"/>
                <a:cs typeface="B Zar" panose="00000400000000000000" pitchFamily="2" charset="-78"/>
              </a:rPr>
              <a:t>FIT</a:t>
            </a:r>
            <a:r>
              <a:rPr lang="fa-IR" sz="1600" b="1" i="0" u="none" strike="noStrike" baseline="0" dirty="0">
                <a:solidFill>
                  <a:srgbClr val="000000"/>
                </a:solidFill>
                <a:latin typeface="Calibri" panose="020F0502020204030204" pitchFamily="34" charset="0"/>
                <a:cs typeface="B Zar" panose="00000400000000000000" pitchFamily="2" charset="-78"/>
              </a:rPr>
              <a:t> </a:t>
            </a:r>
            <a:r>
              <a:rPr lang="fa-IR" sz="1600" b="1" i="0" u="none" strike="noStrike" baseline="0" dirty="0">
                <a:solidFill>
                  <a:srgbClr val="000000"/>
                </a:solidFill>
                <a:latin typeface="wMitra"/>
                <a:cs typeface="B Zar" panose="00000400000000000000" pitchFamily="2" charset="-78"/>
              </a:rPr>
              <a:t>که توسط بهورز/ مراقب سلامت انجام شده است، خود باید با کیت</a:t>
            </a:r>
          </a:p>
          <a:p>
            <a:pPr algn="justLow" rtl="1">
              <a:lnSpc>
                <a:spcPct val="150000"/>
              </a:lnSpc>
            </a:pPr>
            <a:r>
              <a:rPr lang="fa-IR" sz="1600" b="1" i="0" u="none" strike="noStrike" baseline="0" dirty="0">
                <a:solidFill>
                  <a:srgbClr val="000000"/>
                </a:solidFill>
                <a:latin typeface="wMitra"/>
                <a:cs typeface="B Zar" panose="00000400000000000000" pitchFamily="2" charset="-78"/>
              </a:rPr>
              <a:t>مشابه تست را تکرار کند و به آزمایشگاه ارجاع ندهد.</a:t>
            </a:r>
          </a:p>
          <a:p>
            <a:pPr algn="justLow" rtl="1">
              <a:lnSpc>
                <a:spcPct val="150000"/>
              </a:lnSpc>
            </a:pPr>
            <a:r>
              <a:rPr lang="fa-IR" sz="1600" b="1" i="0" u="none" strike="noStrike" baseline="0" dirty="0">
                <a:solidFill>
                  <a:srgbClr val="007EC6"/>
                </a:solidFill>
                <a:latin typeface="wMitra"/>
                <a:cs typeface="B Zar" panose="00000400000000000000" pitchFamily="2" charset="-78"/>
              </a:rPr>
              <a:t>• </a:t>
            </a:r>
            <a:r>
              <a:rPr lang="fa-IR" sz="1600" b="1" i="0" u="none" strike="noStrike" baseline="0" dirty="0">
                <a:solidFill>
                  <a:srgbClr val="000000"/>
                </a:solidFill>
                <a:latin typeface="wMitra"/>
                <a:cs typeface="B Zar" panose="00000400000000000000" pitchFamily="2" charset="-78"/>
              </a:rPr>
              <a:t>در همه موارد، فرد نیازمند کولونوسکوپی است. به همین دلیل آمادگی های لازم را به بیمار آموزش داده و از طریق سامانه، برای وی وقت کولونوسکوپی را تعیین کنید.</a:t>
            </a:r>
            <a:endParaRPr lang="en-US" sz="1600" b="1" dirty="0">
              <a:cs typeface="B Zar" panose="00000400000000000000" pitchFamily="2" charset="-78"/>
            </a:endParaRPr>
          </a:p>
        </p:txBody>
      </p:sp>
    </p:spTree>
    <p:extLst>
      <p:ext uri="{BB962C8B-B14F-4D97-AF65-F5344CB8AC3E}">
        <p14:creationId xmlns:p14="http://schemas.microsoft.com/office/powerpoint/2010/main" val="1538930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A083-5065-1F95-00A1-250A445D3D5A}"/>
              </a:ext>
            </a:extLst>
          </p:cNvPr>
          <p:cNvSpPr>
            <a:spLocks noGrp="1"/>
          </p:cNvSpPr>
          <p:nvPr>
            <p:ph type="title"/>
          </p:nvPr>
        </p:nvSpPr>
        <p:spPr>
          <a:xfrm>
            <a:off x="1295402" y="755374"/>
            <a:ext cx="9601196" cy="543339"/>
          </a:xfrm>
        </p:spPr>
        <p:txBody>
          <a:bodyPr>
            <a:normAutofit fontScale="90000"/>
          </a:bodyPr>
          <a:lstStyle/>
          <a:p>
            <a:pPr algn="r" rtl="1"/>
            <a:r>
              <a:rPr lang="fa-IR" b="1" dirty="0">
                <a:solidFill>
                  <a:srgbClr val="007EC6"/>
                </a:solidFill>
                <a:latin typeface="IRANSansXFaNum-ExtraBold"/>
              </a:rPr>
              <a:t/>
            </a:r>
            <a:br>
              <a:rPr lang="fa-IR" b="1" dirty="0">
                <a:solidFill>
                  <a:srgbClr val="007EC6"/>
                </a:solidFill>
                <a:latin typeface="IRANSansXFaNum-ExtraBold"/>
              </a:rPr>
            </a:br>
            <a:r>
              <a:rPr lang="fa-IR" sz="3100" b="1" dirty="0">
                <a:solidFill>
                  <a:srgbClr val="007EC6"/>
                </a:solidFill>
                <a:latin typeface="IRANSansXFaNum-ExtraBold"/>
                <a:cs typeface="B Jadid" panose="00000700000000000000" pitchFamily="2" charset="-78"/>
              </a:rPr>
              <a:t>فرد علامت دار</a:t>
            </a:r>
            <a:r>
              <a:rPr lang="fa-IR" b="1" dirty="0">
                <a:solidFill>
                  <a:srgbClr val="007EC6"/>
                </a:solidFill>
                <a:latin typeface="IRANSansXFaNum-ExtraBold"/>
              </a:rPr>
              <a:t/>
            </a:r>
            <a:br>
              <a:rPr lang="fa-IR" b="1" dirty="0">
                <a:solidFill>
                  <a:srgbClr val="007EC6"/>
                </a:solidFill>
                <a:latin typeface="IRANSansXFaNum-ExtraBold"/>
              </a:rPr>
            </a:br>
            <a:endParaRPr lang="en-US" dirty="0"/>
          </a:p>
        </p:txBody>
      </p:sp>
      <p:sp>
        <p:nvSpPr>
          <p:cNvPr id="3" name="Content Placeholder 2">
            <a:extLst>
              <a:ext uri="{FF2B5EF4-FFF2-40B4-BE49-F238E27FC236}">
                <a16:creationId xmlns:a16="http://schemas.microsoft.com/office/drawing/2014/main" id="{C8C7132A-79AC-8E67-0066-B81E3FDAAD22}"/>
              </a:ext>
            </a:extLst>
          </p:cNvPr>
          <p:cNvSpPr>
            <a:spLocks noGrp="1"/>
          </p:cNvSpPr>
          <p:nvPr>
            <p:ph idx="1"/>
          </p:nvPr>
        </p:nvSpPr>
        <p:spPr>
          <a:xfrm>
            <a:off x="1295401" y="1577009"/>
            <a:ext cx="9601196" cy="4426226"/>
          </a:xfrm>
        </p:spPr>
        <p:txBody>
          <a:bodyPr>
            <a:normAutofit/>
          </a:bodyPr>
          <a:lstStyle/>
          <a:p>
            <a:pPr algn="justLow" rtl="1">
              <a:lnSpc>
                <a:spcPct val="150000"/>
              </a:lnSpc>
            </a:pPr>
            <a:r>
              <a:rPr lang="fa-IR" sz="1800" b="1" i="0" u="none" strike="noStrike" baseline="0" dirty="0">
                <a:solidFill>
                  <a:srgbClr val="007EC6"/>
                </a:solidFill>
                <a:latin typeface="wMitra"/>
                <a:cs typeface="B Zar" panose="00000400000000000000" pitchFamily="2" charset="-78"/>
              </a:rPr>
              <a:t>• </a:t>
            </a:r>
            <a:r>
              <a:rPr lang="fa-IR" sz="1800" b="1" i="0" u="none" strike="noStrike" baseline="0" dirty="0">
                <a:solidFill>
                  <a:srgbClr val="007EC6"/>
                </a:solidFill>
                <a:latin typeface="wMitra-Bold"/>
                <a:cs typeface="B Zar" panose="00000400000000000000" pitchFamily="2" charset="-78"/>
              </a:rPr>
              <a:t>تعریف</a:t>
            </a:r>
            <a:r>
              <a:rPr lang="fa-IR" sz="1800" b="1" i="0" u="none" strike="noStrike" baseline="0" dirty="0">
                <a:solidFill>
                  <a:srgbClr val="000000"/>
                </a:solidFill>
                <a:latin typeface="wMitra"/>
                <a:cs typeface="B Zar" panose="00000400000000000000" pitchFamily="2" charset="-78"/>
              </a:rPr>
              <a:t>: منظور، فردی است که یکی از علایم ذکر شده در ارزیابی بهورز را دارد و مطابق دستورالعمل و در چهار گام، به صورت</a:t>
            </a:r>
          </a:p>
          <a:p>
            <a:pPr algn="justLow" rtl="1">
              <a:lnSpc>
                <a:spcPct val="150000"/>
              </a:lnSpc>
            </a:pPr>
            <a:r>
              <a:rPr lang="fa-IR" sz="1800" b="1" i="0" u="none" strike="noStrike" baseline="0" dirty="0">
                <a:solidFill>
                  <a:srgbClr val="000000"/>
                </a:solidFill>
                <a:latin typeface="wMitra"/>
                <a:cs typeface="B Zar" panose="00000400000000000000" pitchFamily="2" charset="-78"/>
              </a:rPr>
              <a:t>کامل تر بررسی و برای وی تصمیم گیری می شود. بر این مبنا مطابق گروه بندی ذکر شده در بالا این فرد بر اساس برخورداری یا عدم برخورداری همزمان از تست</a:t>
            </a:r>
            <a:r>
              <a:rPr lang="en-US" sz="1800" b="1" i="0" u="none" strike="noStrike" baseline="0" dirty="0">
                <a:solidFill>
                  <a:srgbClr val="000000"/>
                </a:solidFill>
                <a:latin typeface="Calibri" panose="020F0502020204030204" pitchFamily="34" charset="0"/>
                <a:cs typeface="B Zar" panose="00000400000000000000" pitchFamily="2" charset="-78"/>
              </a:rPr>
              <a:t>FIT</a:t>
            </a:r>
            <a:r>
              <a:rPr lang="fa-IR" sz="1800" b="1" dirty="0">
                <a:solidFill>
                  <a:srgbClr val="000000"/>
                </a:solidFill>
                <a:latin typeface="Calibri" panose="020F0502020204030204" pitchFamily="34" charset="0"/>
                <a:cs typeface="B Zar" panose="00000400000000000000" pitchFamily="2" charset="-78"/>
              </a:rPr>
              <a:t> </a:t>
            </a:r>
            <a:r>
              <a:rPr lang="fa-IR" sz="1800" b="1" i="0" u="none" strike="noStrike" baseline="0" dirty="0">
                <a:solidFill>
                  <a:srgbClr val="000000"/>
                </a:solidFill>
                <a:latin typeface="wMitra"/>
                <a:cs typeface="B Zar" panose="00000400000000000000" pitchFamily="2" charset="-78"/>
              </a:rPr>
              <a:t>مثبت و یا سوابق فردی و خانوادگی، در گروه یکم (ردیف 1 تا 6 از جدول شماره 3)، دوم (ردیف 7 تا 30 از جدول شماره3)، گروه سوم (ردیف 31 تا 36 جدول شماره 3)، گروه چهارم (ردیف 37 جدول شماره 3)، گروه پنجم (ردیف 38 تا 43 جدول شماره 3) یا گروه ششم (ردیف 44 تا 67 جدول شماره 3) قرار می گیرد و اگر بیمار هیچ علامتی نداشت، مبنای تصمیم گیری را سوابق فردی یا خانوادگی وی قرار دهید (مراجعه به گروه هفتم یا هشتم).</a:t>
            </a:r>
            <a:endParaRPr lang="en-US" b="1" dirty="0">
              <a:cs typeface="B Zar" panose="00000400000000000000" pitchFamily="2" charset="-78"/>
            </a:endParaRPr>
          </a:p>
        </p:txBody>
      </p:sp>
    </p:spTree>
    <p:extLst>
      <p:ext uri="{BB962C8B-B14F-4D97-AF65-F5344CB8AC3E}">
        <p14:creationId xmlns:p14="http://schemas.microsoft.com/office/powerpoint/2010/main" val="944111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3A25-C5D2-EB0E-8E2C-EAE6FDA9C21B}"/>
              </a:ext>
            </a:extLst>
          </p:cNvPr>
          <p:cNvSpPr>
            <a:spLocks noGrp="1"/>
          </p:cNvSpPr>
          <p:nvPr>
            <p:ph type="title"/>
          </p:nvPr>
        </p:nvSpPr>
        <p:spPr/>
        <p:txBody>
          <a:bodyPr>
            <a:normAutofit/>
          </a:bodyPr>
          <a:lstStyle/>
          <a:p>
            <a:pPr algn="r" rtl="1"/>
            <a:r>
              <a:rPr lang="fa-IR" sz="2400" b="0" i="0" u="none" strike="noStrike" baseline="0" dirty="0">
                <a:solidFill>
                  <a:srgbClr val="FF0000"/>
                </a:solidFill>
                <a:latin typeface="wMitra"/>
                <a:cs typeface="B Jadid" panose="00000700000000000000" pitchFamily="2" charset="-78"/>
              </a:rPr>
              <a:t>گا م های ارزیابی و تصمیم گیری در خصوص طبقه بندی بیماران بر اساس علائم و نشانه ها به شرح زیر است:</a:t>
            </a:r>
            <a:endParaRPr lang="en-US" sz="5400" dirty="0">
              <a:solidFill>
                <a:srgbClr val="FF0000"/>
              </a:solidFill>
              <a:cs typeface="B Jadid" panose="00000700000000000000" pitchFamily="2" charset="-78"/>
            </a:endParaRPr>
          </a:p>
        </p:txBody>
      </p:sp>
      <p:sp>
        <p:nvSpPr>
          <p:cNvPr id="3" name="Content Placeholder 2">
            <a:extLst>
              <a:ext uri="{FF2B5EF4-FFF2-40B4-BE49-F238E27FC236}">
                <a16:creationId xmlns:a16="http://schemas.microsoft.com/office/drawing/2014/main" id="{86F96593-0866-ABA1-BEAF-02E4FF859A2A}"/>
              </a:ext>
            </a:extLst>
          </p:cNvPr>
          <p:cNvSpPr>
            <a:spLocks noGrp="1"/>
          </p:cNvSpPr>
          <p:nvPr>
            <p:ph idx="1"/>
          </p:nvPr>
        </p:nvSpPr>
        <p:spPr/>
        <p:txBody>
          <a:bodyPr>
            <a:normAutofit/>
          </a:bodyPr>
          <a:lstStyle/>
          <a:p>
            <a:pPr algn="justLow" rtl="1"/>
            <a:r>
              <a:rPr lang="fa-IR" sz="2000" b="1" i="0" u="none" strike="noStrike" baseline="0" dirty="0">
                <a:solidFill>
                  <a:srgbClr val="0070C0"/>
                </a:solidFill>
                <a:latin typeface="IRANSansXFaNum-ExtraBold"/>
                <a:cs typeface="B Titr" panose="00000700000000000000" pitchFamily="2" charset="-78"/>
              </a:rPr>
              <a:t>1. شرح حال</a:t>
            </a:r>
          </a:p>
          <a:p>
            <a:pPr algn="justLow" rtl="1">
              <a:lnSpc>
                <a:spcPct val="150000"/>
              </a:lnSpc>
            </a:pPr>
            <a:r>
              <a:rPr lang="fa-IR" b="1" i="0" u="none" strike="noStrike" baseline="0" dirty="0">
                <a:solidFill>
                  <a:srgbClr val="007EC6"/>
                </a:solidFill>
                <a:latin typeface="wMitra"/>
                <a:cs typeface="B Karim" panose="00000400000000000000" pitchFamily="2" charset="-78"/>
              </a:rPr>
              <a:t>• </a:t>
            </a:r>
            <a:r>
              <a:rPr lang="fa-IR" b="1" i="0" u="none" strike="noStrike" baseline="0" dirty="0">
                <a:solidFill>
                  <a:srgbClr val="000000"/>
                </a:solidFill>
                <a:latin typeface="wMitra"/>
                <a:cs typeface="B Karim" panose="00000400000000000000" pitchFamily="2" charset="-78"/>
              </a:rPr>
              <a:t>در گام اول پزشک شرح حال دقیق تری از نظر دارا بودن علایم زیر می گیرد و در پرونده الکترونیک ثبت می کند تا بتواند در چارت علایم و نشانه ها از آنها استفاده کند. اگر بیمار بر خلاف نظر بهورز / مراقب سلامت، سابقه هیچ علامتی نداشت، بر اساس سایر شرایطی که جلوتر خواهد آمد تصمیم گیری خواهد شد.</a:t>
            </a:r>
            <a:endParaRPr lang="en-US" b="1" dirty="0">
              <a:cs typeface="B Karim" panose="00000400000000000000" pitchFamily="2" charset="-78"/>
            </a:endParaRPr>
          </a:p>
        </p:txBody>
      </p:sp>
    </p:spTree>
    <p:extLst>
      <p:ext uri="{BB962C8B-B14F-4D97-AF65-F5344CB8AC3E}">
        <p14:creationId xmlns:p14="http://schemas.microsoft.com/office/powerpoint/2010/main" val="296858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7FFC-10BF-80E9-2934-01BDCB1465CE}"/>
              </a:ext>
            </a:extLst>
          </p:cNvPr>
          <p:cNvSpPr>
            <a:spLocks noGrp="1"/>
          </p:cNvSpPr>
          <p:nvPr>
            <p:ph type="title"/>
          </p:nvPr>
        </p:nvSpPr>
        <p:spPr>
          <a:xfrm>
            <a:off x="838200" y="1126434"/>
            <a:ext cx="10515600" cy="834887"/>
          </a:xfrm>
        </p:spPr>
        <p:txBody>
          <a:bodyPr>
            <a:noAutofit/>
          </a:bodyPr>
          <a:lstStyle/>
          <a:p>
            <a:pPr marL="228600" marR="0" lvl="0" indent="-228600" algn="r" defTabSz="914400" rtl="1" eaLnBrk="1" fontAlgn="auto" latinLnBrk="0" hangingPunct="1">
              <a:lnSpc>
                <a:spcPct val="90000"/>
              </a:lnSpc>
              <a:spcBef>
                <a:spcPts val="1000"/>
              </a:spcBef>
              <a:spcAft>
                <a:spcPts val="0"/>
              </a:spcAft>
              <a:tabLst/>
              <a:defRPr/>
            </a:pPr>
            <a:r>
              <a:rPr kumimoji="0" lang="fa-IR" sz="2400" b="1" i="0" u="none" strike="noStrike" kern="1200" cap="none" spc="0" normalizeH="0" baseline="0" noProof="0" dirty="0">
                <a:ln>
                  <a:noFill/>
                </a:ln>
                <a:solidFill>
                  <a:srgbClr val="7030A0"/>
                </a:solidFill>
                <a:effectLst/>
                <a:uLnTx/>
                <a:uFillTx/>
                <a:latin typeface="IRANSansXFaNum-ExtraBold"/>
                <a:ea typeface="+mn-ea"/>
                <a:cs typeface="B Jadid" panose="00000700000000000000" pitchFamily="2" charset="-78"/>
              </a:rPr>
              <a:t>مهمترین دلایل برای افزایش بروز سرطان در ایران و جهان عبارتند از:</a:t>
            </a:r>
            <a:br>
              <a:rPr kumimoji="0" lang="fa-IR" sz="2400" b="1" i="0" u="none" strike="noStrike" kern="1200" cap="none" spc="0" normalizeH="0" baseline="0" noProof="0" dirty="0">
                <a:ln>
                  <a:noFill/>
                </a:ln>
                <a:solidFill>
                  <a:srgbClr val="7030A0"/>
                </a:solidFill>
                <a:effectLst/>
                <a:uLnTx/>
                <a:uFillTx/>
                <a:latin typeface="IRANSansXFaNum-ExtraBold"/>
                <a:ea typeface="+mn-ea"/>
                <a:cs typeface="B Jadid" panose="00000700000000000000" pitchFamily="2" charset="-78"/>
              </a:rPr>
            </a:br>
            <a:endParaRPr lang="en-US" sz="5400" dirty="0">
              <a:solidFill>
                <a:srgbClr val="7030A0"/>
              </a:solidFill>
              <a:cs typeface="B Jadid" panose="00000700000000000000" pitchFamily="2" charset="-78"/>
            </a:endParaRPr>
          </a:p>
        </p:txBody>
      </p:sp>
      <p:sp>
        <p:nvSpPr>
          <p:cNvPr id="3" name="Content Placeholder 2">
            <a:extLst>
              <a:ext uri="{FF2B5EF4-FFF2-40B4-BE49-F238E27FC236}">
                <a16:creationId xmlns:a16="http://schemas.microsoft.com/office/drawing/2014/main" id="{2B621EA7-2FE3-C05E-3847-91D698EB7697}"/>
              </a:ext>
            </a:extLst>
          </p:cNvPr>
          <p:cNvSpPr>
            <a:spLocks noGrp="1"/>
          </p:cNvSpPr>
          <p:nvPr>
            <p:ph idx="1"/>
          </p:nvPr>
        </p:nvSpPr>
        <p:spPr>
          <a:xfrm>
            <a:off x="1295402" y="1769532"/>
            <a:ext cx="9601196" cy="3318936"/>
          </a:xfrm>
        </p:spPr>
        <p:txBody>
          <a:bodyPr>
            <a:normAutofit fontScale="77500" lnSpcReduction="20000"/>
          </a:bodyPr>
          <a:lstStyle/>
          <a:p>
            <a:pPr algn="justLow" rtl="1">
              <a:lnSpc>
                <a:spcPct val="150000"/>
              </a:lnSpc>
            </a:pPr>
            <a:r>
              <a:rPr lang="fa-IR" sz="2800" b="1" i="0" u="none" strike="noStrike" baseline="0" dirty="0">
                <a:solidFill>
                  <a:srgbClr val="EF3E85"/>
                </a:solidFill>
                <a:latin typeface="wMitra"/>
                <a:cs typeface="B Nazanin" panose="00000400000000000000" pitchFamily="2" charset="-78"/>
              </a:rPr>
              <a:t>• </a:t>
            </a:r>
            <a:r>
              <a:rPr lang="fa-IR" sz="2800" b="1" i="0" u="none" strike="noStrike" baseline="0" dirty="0">
                <a:solidFill>
                  <a:srgbClr val="000000"/>
                </a:solidFill>
                <a:latin typeface="wMitra"/>
                <a:cs typeface="B Nazanin" panose="00000400000000000000" pitchFamily="2" charset="-78"/>
              </a:rPr>
              <a:t>افزایش امید به زندگی و تعداد سالمندان (چرا که بروز سرطان با افزایش سن، افزایش می یابد).</a:t>
            </a:r>
          </a:p>
          <a:p>
            <a:pPr algn="justLow" rtl="1">
              <a:lnSpc>
                <a:spcPct val="150000"/>
              </a:lnSpc>
            </a:pPr>
            <a:r>
              <a:rPr lang="fa-IR" sz="2800" b="1" i="0" u="none" strike="noStrike" baseline="0" dirty="0">
                <a:solidFill>
                  <a:srgbClr val="EF3E85"/>
                </a:solidFill>
                <a:latin typeface="wMitra"/>
                <a:cs typeface="B Nazanin" panose="00000400000000000000" pitchFamily="2" charset="-78"/>
              </a:rPr>
              <a:t>• </a:t>
            </a:r>
            <a:r>
              <a:rPr lang="fa-IR" sz="2800" b="1" i="0" u="none" strike="noStrike" baseline="0" dirty="0">
                <a:solidFill>
                  <a:srgbClr val="000000"/>
                </a:solidFill>
                <a:latin typeface="wMitra"/>
                <a:cs typeface="B Nazanin" panose="00000400000000000000" pitchFamily="2" charset="-78"/>
              </a:rPr>
              <a:t>تغییر در شیوه زندگی مانند افزایش مصرف دخانیات، غذاهای چرب و پرکالری و کم تحرکی.</a:t>
            </a:r>
          </a:p>
          <a:p>
            <a:pPr algn="justLow" rtl="1">
              <a:lnSpc>
                <a:spcPct val="150000"/>
              </a:lnSpc>
            </a:pPr>
            <a:r>
              <a:rPr lang="fa-IR" sz="2800" b="1" i="0" u="none" strike="noStrike" baseline="0" dirty="0">
                <a:solidFill>
                  <a:srgbClr val="EF3E85"/>
                </a:solidFill>
                <a:latin typeface="wMitra"/>
                <a:cs typeface="B Nazanin" panose="00000400000000000000" pitchFamily="2" charset="-78"/>
              </a:rPr>
              <a:t>• </a:t>
            </a:r>
            <a:r>
              <a:rPr lang="fa-IR" sz="2800" b="1" i="0" u="none" strike="noStrike" baseline="0" dirty="0">
                <a:solidFill>
                  <a:srgbClr val="000000"/>
                </a:solidFill>
                <a:latin typeface="wMitra"/>
                <a:cs typeface="B Nazanin" panose="00000400000000000000" pitchFamily="2" charset="-78"/>
              </a:rPr>
              <a:t>عوامل محیطی</a:t>
            </a:r>
          </a:p>
          <a:p>
            <a:pPr algn="justLow" rtl="1">
              <a:lnSpc>
                <a:spcPct val="150000"/>
              </a:lnSpc>
            </a:pPr>
            <a:r>
              <a:rPr lang="fa-IR" sz="2600" b="1" dirty="0">
                <a:solidFill>
                  <a:srgbClr val="000000"/>
                </a:solidFill>
                <a:latin typeface="wMitra"/>
                <a:cs typeface="B Nazanin" panose="00000400000000000000" pitchFamily="2" charset="-78"/>
              </a:rPr>
              <a:t>عوامل محیطی سرطان زا شامل مواد سرطان‌زای فیزیکی( اشعه رادیواکتیو و </a:t>
            </a:r>
            <a:r>
              <a:rPr lang="en-US" sz="2600" b="1" dirty="0">
                <a:solidFill>
                  <a:srgbClr val="000000"/>
                </a:solidFill>
                <a:latin typeface="wMitra"/>
                <a:cs typeface="B Nazanin" panose="00000400000000000000" pitchFamily="2" charset="-78"/>
              </a:rPr>
              <a:t>UV)، </a:t>
            </a:r>
            <a:r>
              <a:rPr lang="fa-IR" sz="2600" b="1" dirty="0">
                <a:solidFill>
                  <a:srgbClr val="000000"/>
                </a:solidFill>
                <a:latin typeface="wMitra"/>
                <a:cs typeface="B Nazanin" panose="00000400000000000000" pitchFamily="2" charset="-78"/>
              </a:rPr>
              <a:t>مواد سرطان‌زای شیمیایی شامل دود سیگار، الکل، آلودگی هوا، غذا و آب آشامیدنی آلوده و آزبست یا پنبه نسوز و مواد سرطان‌زای بیولوژیکی شامل ویروس‌ها، باکتری‌ها و انگل‌ها هستند.</a:t>
            </a:r>
            <a:endParaRPr lang="en-US" sz="2600" b="1" dirty="0">
              <a:solidFill>
                <a:srgbClr val="000000"/>
              </a:solidFill>
              <a:latin typeface="wMitra"/>
              <a:cs typeface="B Nazanin" panose="00000400000000000000" pitchFamily="2" charset="-78"/>
            </a:endParaRPr>
          </a:p>
        </p:txBody>
      </p:sp>
    </p:spTree>
    <p:extLst>
      <p:ext uri="{BB962C8B-B14F-4D97-AF65-F5344CB8AC3E}">
        <p14:creationId xmlns:p14="http://schemas.microsoft.com/office/powerpoint/2010/main" val="1358580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737A6-A496-E3FD-3598-6DB76D5724C0}"/>
              </a:ext>
            </a:extLst>
          </p:cNvPr>
          <p:cNvSpPr>
            <a:spLocks noGrp="1"/>
          </p:cNvSpPr>
          <p:nvPr>
            <p:ph idx="1"/>
          </p:nvPr>
        </p:nvSpPr>
        <p:spPr>
          <a:xfrm>
            <a:off x="600501" y="600501"/>
            <a:ext cx="10918209" cy="5535257"/>
          </a:xfrm>
        </p:spPr>
        <p:txBody>
          <a:bodyPr>
            <a:normAutofit fontScale="92500"/>
          </a:bodyPr>
          <a:lstStyle/>
          <a:p>
            <a:pPr algn="justLow" rtl="1">
              <a:lnSpc>
                <a:spcPct val="200000"/>
              </a:lnSpc>
            </a:pPr>
            <a:r>
              <a:rPr lang="fa-IR" sz="2000" b="1" i="0" u="none" strike="noStrike" baseline="0" dirty="0">
                <a:solidFill>
                  <a:srgbClr val="FF0000"/>
                </a:solidFill>
                <a:latin typeface="wMitra-SemiBold"/>
                <a:cs typeface="B Zar" panose="00000400000000000000" pitchFamily="2" charset="-78"/>
              </a:rPr>
              <a:t>خونریزی رکتال</a:t>
            </a:r>
            <a:r>
              <a:rPr lang="fa-IR" sz="2000" b="1" i="0" u="none" strike="noStrike" baseline="0" dirty="0">
                <a:solidFill>
                  <a:srgbClr val="FF0000"/>
                </a:solidFill>
                <a:latin typeface="wMitra"/>
                <a:cs typeface="B Zar" panose="00000400000000000000" pitchFamily="2" charset="-78"/>
              </a:rPr>
              <a:t>: </a:t>
            </a:r>
            <a:r>
              <a:rPr lang="fa-IR" sz="1800" b="1" i="0" u="none" strike="noStrike" baseline="0" dirty="0">
                <a:latin typeface="wMitra"/>
                <a:cs typeface="B Zar" panose="00000400000000000000" pitchFamily="2" charset="-78"/>
              </a:rPr>
              <a:t>منظور دفع خون روشن چه به صورت قطره قطره یا بر روی مدفوع و یا دفع خون تیره است به ویژه در طی یک ماه اخیر است.</a:t>
            </a:r>
          </a:p>
          <a:p>
            <a:pPr algn="justLow" rtl="1">
              <a:lnSpc>
                <a:spcPct val="200000"/>
              </a:lnSpc>
            </a:pPr>
            <a:r>
              <a:rPr lang="fa-IR" sz="1800" b="0" i="0" u="none" strike="noStrike" baseline="0" dirty="0">
                <a:latin typeface="wMitra"/>
                <a:cs typeface="B Zar" panose="00000400000000000000" pitchFamily="2" charset="-78"/>
              </a:rPr>
              <a:t>◦ </a:t>
            </a:r>
            <a:r>
              <a:rPr lang="fa-IR" sz="2000" b="1" dirty="0">
                <a:solidFill>
                  <a:srgbClr val="FF0000"/>
                </a:solidFill>
                <a:latin typeface="wMitra-SemiBold"/>
                <a:cs typeface="B Zar" panose="00000400000000000000" pitchFamily="2" charset="-78"/>
              </a:rPr>
              <a:t>یبوست: </a:t>
            </a:r>
            <a:r>
              <a:rPr lang="fa-IR" sz="1800" b="1" i="0" u="none" strike="noStrike" baseline="0" dirty="0">
                <a:latin typeface="wMitra"/>
                <a:cs typeface="B Zar" panose="00000400000000000000" pitchFamily="2" charset="-78"/>
              </a:rPr>
              <a:t>منظور سختی و کاهش تعداد دفعات دفع مدفوع و یا دفع مدفوع خشک است که در طی یک ماه اخیر ایجاد شده باشد. ممکن است بیمار احساس پر بودن مقعد پس از اجابت مزاج و یا کاهش قطر مدفوع را نیز ذکر کند</a:t>
            </a:r>
            <a:r>
              <a:rPr lang="fa-IR" sz="1800" b="0" i="0" u="none" strike="noStrike" baseline="0" dirty="0">
                <a:latin typeface="wMitra"/>
                <a:cs typeface="B Zar" panose="00000400000000000000" pitchFamily="2" charset="-78"/>
              </a:rPr>
              <a:t>.</a:t>
            </a:r>
          </a:p>
          <a:p>
            <a:pPr algn="justLow" rtl="1">
              <a:lnSpc>
                <a:spcPct val="200000"/>
              </a:lnSpc>
            </a:pPr>
            <a:r>
              <a:rPr lang="fa-IR" sz="1800" b="0" i="0" u="none" strike="noStrike" baseline="0" dirty="0">
                <a:latin typeface="wMitra"/>
                <a:cs typeface="B Zar" panose="00000400000000000000" pitchFamily="2" charset="-78"/>
              </a:rPr>
              <a:t>◦ </a:t>
            </a:r>
            <a:r>
              <a:rPr lang="fa-IR" sz="2000" b="1" dirty="0">
                <a:solidFill>
                  <a:srgbClr val="FF0000"/>
                </a:solidFill>
                <a:latin typeface="wMitra-SemiBold"/>
                <a:cs typeface="B Zar" panose="00000400000000000000" pitchFamily="2" charset="-78"/>
              </a:rPr>
              <a:t>اسهال: </a:t>
            </a:r>
            <a:r>
              <a:rPr lang="fa-IR" sz="1800" b="1" i="0" u="none" strike="noStrike" baseline="0" dirty="0">
                <a:latin typeface="wMitra"/>
                <a:cs typeface="B Zar" panose="00000400000000000000" pitchFamily="2" charset="-78"/>
              </a:rPr>
              <a:t>منظور افزایش در تعداد دفعات مدفوع است که در طی یک ماه اخیر ایجاد شده است که ممکن است به تنهایی یا به صورت متناوب با یبوست، احساس پر بودن مقعد پس از اجابت مزاج و یا کاهش قطر مدفوع باشد.</a:t>
            </a:r>
          </a:p>
          <a:p>
            <a:pPr algn="justLow" rtl="1">
              <a:lnSpc>
                <a:spcPct val="200000"/>
              </a:lnSpc>
            </a:pPr>
            <a:r>
              <a:rPr lang="fa-IR" sz="1800" b="0" i="0" u="none" strike="noStrike" baseline="0" dirty="0">
                <a:latin typeface="wMitra"/>
                <a:cs typeface="B Zar" panose="00000400000000000000" pitchFamily="2" charset="-78"/>
              </a:rPr>
              <a:t>◦ </a:t>
            </a:r>
            <a:r>
              <a:rPr lang="fa-IR" sz="2000" b="1" dirty="0">
                <a:solidFill>
                  <a:srgbClr val="FF0000"/>
                </a:solidFill>
                <a:latin typeface="wMitra-SemiBold"/>
                <a:cs typeface="B Zar" panose="00000400000000000000" pitchFamily="2" charset="-78"/>
              </a:rPr>
              <a:t>کاهش وزن: </a:t>
            </a:r>
            <a:r>
              <a:rPr lang="fa-IR" sz="1800" b="1" i="0" u="none" strike="noStrike" baseline="0" dirty="0">
                <a:latin typeface="wMitra"/>
                <a:cs typeface="B Zar" panose="00000400000000000000" pitchFamily="2" charset="-78"/>
              </a:rPr>
              <a:t>منظور کاهش بیش از ده درصد وزن بدن در طی شش ماه اخیر است که بدون رژیم غذایی خودخواسته ایجاد شده باشد (مثلا اگر فردی با 80 کیلوگرم وزن، در طی شش ماه اخیر لاغر شده باشد به طوری که وزن کنونی وی زیر 72 کیلوگرم باشد).</a:t>
            </a:r>
          </a:p>
          <a:p>
            <a:pPr algn="justLow" rtl="1">
              <a:lnSpc>
                <a:spcPct val="200000"/>
              </a:lnSpc>
            </a:pPr>
            <a:r>
              <a:rPr lang="fa-IR" sz="1800" b="0" i="0" u="none" strike="noStrike" baseline="0" dirty="0">
                <a:latin typeface="wMitra"/>
                <a:cs typeface="B Zar" panose="00000400000000000000" pitchFamily="2" charset="-78"/>
              </a:rPr>
              <a:t>◦ </a:t>
            </a:r>
            <a:r>
              <a:rPr lang="fa-IR" sz="2000" b="1" dirty="0">
                <a:solidFill>
                  <a:srgbClr val="FF0000"/>
                </a:solidFill>
                <a:latin typeface="wMitra-SemiBold"/>
                <a:cs typeface="B Zar" panose="00000400000000000000" pitchFamily="2" charset="-78"/>
              </a:rPr>
              <a:t>درد شکم: </a:t>
            </a:r>
            <a:r>
              <a:rPr lang="fa-IR" sz="1800" b="1" i="0" u="none" strike="noStrike" baseline="0" dirty="0">
                <a:latin typeface="wMitra"/>
                <a:cs typeface="B Zar" panose="00000400000000000000" pitchFamily="2" charset="-78"/>
              </a:rPr>
              <a:t>منظور درد ژنرالیزه یا درد ناحیه پایین شکم است.</a:t>
            </a:r>
            <a:endParaRPr lang="en-US" sz="1800" b="1" dirty="0">
              <a:cs typeface="B Zar" panose="00000400000000000000" pitchFamily="2" charset="-78"/>
            </a:endParaRPr>
          </a:p>
        </p:txBody>
      </p:sp>
    </p:spTree>
    <p:extLst>
      <p:ext uri="{BB962C8B-B14F-4D97-AF65-F5344CB8AC3E}">
        <p14:creationId xmlns:p14="http://schemas.microsoft.com/office/powerpoint/2010/main" val="2462668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F1CF-F70C-8A06-5C70-46314308A239}"/>
              </a:ext>
            </a:extLst>
          </p:cNvPr>
          <p:cNvSpPr>
            <a:spLocks noGrp="1"/>
          </p:cNvSpPr>
          <p:nvPr>
            <p:ph type="title"/>
          </p:nvPr>
        </p:nvSpPr>
        <p:spPr>
          <a:xfrm>
            <a:off x="1295402" y="982132"/>
            <a:ext cx="9601196" cy="594877"/>
          </a:xfrm>
        </p:spPr>
        <p:txBody>
          <a:bodyPr>
            <a:normAutofit fontScale="90000"/>
          </a:bodyPr>
          <a:lstStyle/>
          <a:p>
            <a:pPr algn="r" rtl="1"/>
            <a:r>
              <a:rPr lang="fa-IR" dirty="0">
                <a:solidFill>
                  <a:srgbClr val="0070C0"/>
                </a:solidFill>
                <a:latin typeface="IRANSansXFaNum-ExtraBold"/>
                <a:cs typeface="B Jadid" panose="00000700000000000000" pitchFamily="2" charset="-78"/>
              </a:rPr>
              <a:t/>
            </a:r>
            <a:br>
              <a:rPr lang="fa-IR" dirty="0">
                <a:solidFill>
                  <a:srgbClr val="0070C0"/>
                </a:solidFill>
                <a:latin typeface="IRANSansXFaNum-ExtraBold"/>
                <a:cs typeface="B Jadid" panose="00000700000000000000" pitchFamily="2" charset="-78"/>
              </a:rPr>
            </a:br>
            <a:r>
              <a:rPr lang="fa-IR" dirty="0">
                <a:solidFill>
                  <a:srgbClr val="0070C0"/>
                </a:solidFill>
                <a:latin typeface="IRANSansXFaNum-ExtraBold"/>
                <a:cs typeface="B Jadid" panose="00000700000000000000" pitchFamily="2" charset="-78"/>
              </a:rPr>
              <a:t>2. معاینه</a:t>
            </a:r>
            <a:br>
              <a:rPr lang="fa-IR" dirty="0">
                <a:solidFill>
                  <a:srgbClr val="0070C0"/>
                </a:solidFill>
                <a:latin typeface="IRANSansXFaNum-ExtraBold"/>
                <a:cs typeface="B Jadid" panose="00000700000000000000" pitchFamily="2" charset="-78"/>
              </a:rPr>
            </a:br>
            <a:endParaRPr lang="en-US"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E4EC8D0B-2AAD-C8CA-4D18-67D24A397CFD}"/>
              </a:ext>
            </a:extLst>
          </p:cNvPr>
          <p:cNvSpPr>
            <a:spLocks noGrp="1"/>
          </p:cNvSpPr>
          <p:nvPr>
            <p:ph idx="1"/>
          </p:nvPr>
        </p:nvSpPr>
        <p:spPr>
          <a:xfrm>
            <a:off x="1295401" y="1577009"/>
            <a:ext cx="9601196" cy="4916555"/>
          </a:xfrm>
        </p:spPr>
        <p:txBody>
          <a:bodyPr>
            <a:normAutofit/>
          </a:bodyPr>
          <a:lstStyle/>
          <a:p>
            <a:pPr algn="justLow" rtl="1">
              <a:lnSpc>
                <a:spcPct val="150000"/>
              </a:lnSpc>
            </a:pPr>
            <a:r>
              <a:rPr lang="fa-IR" sz="1800" b="1" i="0" u="none" strike="noStrike" baseline="0" dirty="0">
                <a:solidFill>
                  <a:srgbClr val="007EC6"/>
                </a:solidFill>
                <a:latin typeface="wMitra"/>
                <a:cs typeface="B Zar" panose="00000400000000000000" pitchFamily="2" charset="-78"/>
              </a:rPr>
              <a:t> </a:t>
            </a:r>
            <a:r>
              <a:rPr lang="fa-IR" sz="1800" b="1" i="0" u="none" strike="noStrike" baseline="0" dirty="0">
                <a:solidFill>
                  <a:srgbClr val="000000"/>
                </a:solidFill>
                <a:latin typeface="wMitra"/>
                <a:cs typeface="B Zar" panose="00000400000000000000" pitchFamily="2" charset="-78"/>
              </a:rPr>
              <a:t>در گام دوم، افراد علامت دار که در ارزیابی پزشک نیز علامت دار بودن آنها تایید شده است، تحت معاینه قرار می گیرند و نتایج در پرونده الکترونیک بیمار ثبت می شود:</a:t>
            </a:r>
          </a:p>
          <a:p>
            <a:pPr algn="justLow" rtl="1">
              <a:lnSpc>
                <a:spcPct val="150000"/>
              </a:lnSpc>
            </a:pPr>
            <a:r>
              <a:rPr lang="fa-IR" b="1" i="0" u="none" strike="noStrike" baseline="0" dirty="0">
                <a:solidFill>
                  <a:srgbClr val="FF0000"/>
                </a:solidFill>
                <a:latin typeface="wMitra"/>
                <a:cs typeface="B Karim" panose="00000400000000000000" pitchFamily="2" charset="-78"/>
              </a:rPr>
              <a:t>◦ </a:t>
            </a:r>
            <a:r>
              <a:rPr lang="fa-IR" b="1" i="0" u="none" strike="noStrike" baseline="0" dirty="0">
                <a:solidFill>
                  <a:srgbClr val="FF0000"/>
                </a:solidFill>
                <a:latin typeface="wMitra-SemiBold"/>
                <a:cs typeface="B Karim" panose="00000400000000000000" pitchFamily="2" charset="-78"/>
              </a:rPr>
              <a:t>معاینه شکم</a:t>
            </a:r>
            <a:r>
              <a:rPr lang="fa-IR" b="1" i="0" u="none" strike="noStrike" baseline="0" dirty="0">
                <a:solidFill>
                  <a:srgbClr val="FF0000"/>
                </a:solidFill>
                <a:latin typeface="wMitra"/>
                <a:cs typeface="B Karim" panose="00000400000000000000" pitchFamily="2" charset="-78"/>
              </a:rPr>
              <a:t>: </a:t>
            </a:r>
            <a:r>
              <a:rPr lang="fa-IR" i="0" u="none" strike="noStrike" baseline="0" dirty="0">
                <a:solidFill>
                  <a:srgbClr val="000000"/>
                </a:solidFill>
                <a:latin typeface="wMitra"/>
                <a:cs typeface="B Karim" panose="00000400000000000000" pitchFamily="2" charset="-78"/>
              </a:rPr>
              <a:t>در معاینه شکم به توده یا تندرنس شکم در نواحی مختلف توجه و به عنوان معاینه غیرطبیعی شکم ثبت کنید.</a:t>
            </a:r>
          </a:p>
          <a:p>
            <a:pPr algn="justLow" rtl="1">
              <a:lnSpc>
                <a:spcPct val="150000"/>
              </a:lnSpc>
            </a:pPr>
            <a:r>
              <a:rPr lang="fa-IR" b="1" dirty="0">
                <a:solidFill>
                  <a:srgbClr val="FF0000"/>
                </a:solidFill>
                <a:latin typeface="wMitra"/>
                <a:cs typeface="B Karim" panose="00000400000000000000" pitchFamily="2" charset="-78"/>
              </a:rPr>
              <a:t>◦ معاینه رکتوم: </a:t>
            </a:r>
            <a:r>
              <a:rPr lang="fa-IR" i="0" u="none" strike="noStrike" baseline="0" dirty="0">
                <a:solidFill>
                  <a:srgbClr val="000000"/>
                </a:solidFill>
                <a:latin typeface="wMitra"/>
                <a:cs typeface="B Karim" panose="00000400000000000000" pitchFamily="2" charset="-78"/>
              </a:rPr>
              <a:t>در معاینه رکتوم که پس از تخلیه مدفوع انجام می شود، به لمس توده، زخم یا خونی شدن دستکش، توجه نموده و به عنوان معاینه غیر طبیعی رکتوم ثبت کنید.</a:t>
            </a:r>
            <a:endParaRPr lang="en-US" sz="3200" dirty="0">
              <a:cs typeface="B Karim" panose="00000400000000000000" pitchFamily="2" charset="-78"/>
            </a:endParaRPr>
          </a:p>
        </p:txBody>
      </p:sp>
    </p:spTree>
    <p:extLst>
      <p:ext uri="{BB962C8B-B14F-4D97-AF65-F5344CB8AC3E}">
        <p14:creationId xmlns:p14="http://schemas.microsoft.com/office/powerpoint/2010/main" val="1456524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28F2-FA6D-416C-8E59-D809F72766F6}"/>
              </a:ext>
            </a:extLst>
          </p:cNvPr>
          <p:cNvSpPr>
            <a:spLocks noGrp="1"/>
          </p:cNvSpPr>
          <p:nvPr>
            <p:ph type="title"/>
          </p:nvPr>
        </p:nvSpPr>
        <p:spPr>
          <a:xfrm>
            <a:off x="1295402" y="982132"/>
            <a:ext cx="9601196" cy="581625"/>
          </a:xfrm>
        </p:spPr>
        <p:txBody>
          <a:bodyPr>
            <a:normAutofit fontScale="90000"/>
          </a:bodyPr>
          <a:lstStyle/>
          <a:p>
            <a:pPr algn="r"/>
            <a:r>
              <a:rPr lang="fa-IR" sz="2400" dirty="0">
                <a:solidFill>
                  <a:srgbClr val="000000"/>
                </a:solidFill>
                <a:latin typeface="IRANSansXFaNum-ExtraBold"/>
                <a:cs typeface="B Jadid" panose="00000700000000000000" pitchFamily="2" charset="-78"/>
              </a:rPr>
              <a:t/>
            </a:r>
            <a:br>
              <a:rPr lang="fa-IR" sz="2400" dirty="0">
                <a:solidFill>
                  <a:srgbClr val="000000"/>
                </a:solidFill>
                <a:latin typeface="IRANSansXFaNum-ExtraBold"/>
                <a:cs typeface="B Jadid" panose="00000700000000000000" pitchFamily="2" charset="-78"/>
              </a:rPr>
            </a:br>
            <a:r>
              <a:rPr lang="fa-IR" sz="2400" dirty="0">
                <a:solidFill>
                  <a:srgbClr val="0070C0"/>
                </a:solidFill>
                <a:latin typeface="IRANSansXFaNum-ExtraBold"/>
                <a:cs typeface="B Jadid" panose="00000700000000000000" pitchFamily="2" charset="-78"/>
              </a:rPr>
              <a:t>3. بررسی چارت ارزیابی خطر</a:t>
            </a:r>
            <a:r>
              <a:rPr lang="fa-IR" sz="2400" dirty="0">
                <a:solidFill>
                  <a:srgbClr val="000000"/>
                </a:solidFill>
                <a:latin typeface="IRANSansXFaNum-ExtraBold"/>
                <a:cs typeface="B Jadid" panose="00000700000000000000" pitchFamily="2" charset="-78"/>
              </a:rPr>
              <a:t/>
            </a:r>
            <a:br>
              <a:rPr lang="fa-IR" sz="2400" dirty="0">
                <a:solidFill>
                  <a:srgbClr val="000000"/>
                </a:solidFill>
                <a:latin typeface="IRANSansXFaNum-ExtraBold"/>
                <a:cs typeface="B Jadid" panose="00000700000000000000" pitchFamily="2" charset="-78"/>
              </a:rPr>
            </a:br>
            <a:endParaRPr lang="en-US" dirty="0">
              <a:cs typeface="B Jadid" panose="00000700000000000000" pitchFamily="2" charset="-78"/>
            </a:endParaRPr>
          </a:p>
        </p:txBody>
      </p:sp>
      <p:sp>
        <p:nvSpPr>
          <p:cNvPr id="3" name="Content Placeholder 2">
            <a:extLst>
              <a:ext uri="{FF2B5EF4-FFF2-40B4-BE49-F238E27FC236}">
                <a16:creationId xmlns:a16="http://schemas.microsoft.com/office/drawing/2014/main" id="{9F5958F6-7D3F-79FA-57D1-F3F5E21BB3A2}"/>
              </a:ext>
            </a:extLst>
          </p:cNvPr>
          <p:cNvSpPr>
            <a:spLocks noGrp="1"/>
          </p:cNvSpPr>
          <p:nvPr>
            <p:ph idx="1"/>
          </p:nvPr>
        </p:nvSpPr>
        <p:spPr>
          <a:xfrm>
            <a:off x="1295401" y="1722782"/>
            <a:ext cx="9717156" cy="4153086"/>
          </a:xfrm>
        </p:spPr>
        <p:txBody>
          <a:bodyPr>
            <a:normAutofit/>
          </a:bodyPr>
          <a:lstStyle/>
          <a:p>
            <a:pPr algn="justLow" rtl="1">
              <a:lnSpc>
                <a:spcPct val="200000"/>
              </a:lnSpc>
            </a:pPr>
            <a:r>
              <a:rPr lang="fa-IR" sz="2000" b="1" i="0" u="none" strike="noStrike" baseline="0" dirty="0">
                <a:solidFill>
                  <a:srgbClr val="007EC6"/>
                </a:solidFill>
                <a:latin typeface="wMitra"/>
                <a:cs typeface="B Zar" panose="00000400000000000000" pitchFamily="2" charset="-78"/>
              </a:rPr>
              <a:t>• </a:t>
            </a:r>
            <a:r>
              <a:rPr lang="fa-IR" sz="2000" b="1" i="0" u="none" strike="noStrike" baseline="0" dirty="0">
                <a:solidFill>
                  <a:srgbClr val="000000"/>
                </a:solidFill>
                <a:latin typeface="wMitra"/>
                <a:cs typeface="B Zar" panose="00000400000000000000" pitchFamily="2" charset="-78"/>
              </a:rPr>
              <a:t>در گام سوم، چارت علایم و نشانه های مشکوک به سرطان روده بزرگ تحت بررسی قرار می گیرند. توجه داشته باشید که یک یا چندعلامت یا نشانه در خانه های قرمز و نارنجی را به عنوان پرخطر و یک یا چند علامت یا نشانه در خانه های سفید یا زرد را به عنوان کم خطر در نظر بگیرید. </a:t>
            </a:r>
          </a:p>
          <a:p>
            <a:pPr algn="justLow" rtl="1">
              <a:lnSpc>
                <a:spcPct val="200000"/>
              </a:lnSpc>
            </a:pPr>
            <a:r>
              <a:rPr lang="fa-IR" sz="2000" b="1" i="0" u="none" strike="noStrike" baseline="0" dirty="0">
                <a:solidFill>
                  <a:srgbClr val="000000"/>
                </a:solidFill>
                <a:latin typeface="wMitra"/>
                <a:cs typeface="B Zar" panose="00000400000000000000" pitchFamily="2" charset="-78"/>
              </a:rPr>
              <a:t>◦ بیمارانی که تنها یک مورد غیر طبیعی در شرح حال یا معاینه دارند، بالاترین ردیف تحت عنوان "هرعلامت به تنهایی" را ملاحظه نمایید.</a:t>
            </a:r>
          </a:p>
          <a:p>
            <a:pPr algn="justLow" rtl="1"/>
            <a:r>
              <a:rPr lang="fa-IR" sz="2000" b="1" dirty="0">
                <a:solidFill>
                  <a:srgbClr val="000000"/>
                </a:solidFill>
                <a:latin typeface="wMitra"/>
                <a:cs typeface="B Zar" panose="00000400000000000000" pitchFamily="2" charset="-78"/>
              </a:rPr>
              <a:t>اگر بیماری، دو یا بیشتر علامت یا نشانه داشت، به خانه هایی که از تقاطع دو علامت یا نشانه حاصل می شوند توجه کنید و خانه پررنگ تر را به عنوان معیار در نظر بگیرید.</a:t>
            </a:r>
            <a:endParaRPr lang="en-US" sz="2000" b="1" dirty="0">
              <a:solidFill>
                <a:srgbClr val="000000"/>
              </a:solidFill>
              <a:latin typeface="wMitra"/>
              <a:cs typeface="B Zar" panose="00000400000000000000" pitchFamily="2" charset="-78"/>
            </a:endParaRPr>
          </a:p>
        </p:txBody>
      </p:sp>
    </p:spTree>
    <p:extLst>
      <p:ext uri="{BB962C8B-B14F-4D97-AF65-F5344CB8AC3E}">
        <p14:creationId xmlns:p14="http://schemas.microsoft.com/office/powerpoint/2010/main" val="556366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CF018-4806-F2EA-BC1C-01257F337E37}"/>
              </a:ext>
            </a:extLst>
          </p:cNvPr>
          <p:cNvSpPr>
            <a:spLocks noGrp="1"/>
          </p:cNvSpPr>
          <p:nvPr>
            <p:ph type="title"/>
          </p:nvPr>
        </p:nvSpPr>
        <p:spPr>
          <a:xfrm>
            <a:off x="1295402" y="982133"/>
            <a:ext cx="9601196" cy="687642"/>
          </a:xfrm>
        </p:spPr>
        <p:txBody>
          <a:bodyPr>
            <a:normAutofit/>
          </a:bodyPr>
          <a:lstStyle/>
          <a:p>
            <a:pPr algn="r" rtl="1"/>
            <a:r>
              <a:rPr lang="fa-IR" sz="2400" b="1" i="0" u="none" strike="noStrike" baseline="0" dirty="0">
                <a:solidFill>
                  <a:srgbClr val="0070C0"/>
                </a:solidFill>
                <a:latin typeface="IRANSansXFaNum-ExtraBold"/>
                <a:cs typeface="B Jadid" panose="00000700000000000000" pitchFamily="2" charset="-78"/>
              </a:rPr>
              <a:t>4. تصمیم گیری</a:t>
            </a:r>
            <a:endParaRPr lang="en-US" sz="2400"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F9D96F55-28B1-DFE2-8085-E9B2B4B657AA}"/>
              </a:ext>
            </a:extLst>
          </p:cNvPr>
          <p:cNvSpPr>
            <a:spLocks noGrp="1"/>
          </p:cNvSpPr>
          <p:nvPr>
            <p:ph idx="1"/>
          </p:nvPr>
        </p:nvSpPr>
        <p:spPr>
          <a:xfrm>
            <a:off x="1295401" y="1895061"/>
            <a:ext cx="9601196" cy="3980807"/>
          </a:xfrm>
        </p:spPr>
        <p:txBody>
          <a:bodyPr>
            <a:noAutofit/>
          </a:bodyPr>
          <a:lstStyle/>
          <a:p>
            <a:pPr algn="justLow" rtl="1">
              <a:lnSpc>
                <a:spcPct val="150000"/>
              </a:lnSpc>
            </a:pPr>
            <a:r>
              <a:rPr lang="fa-IR" sz="1600" b="1" dirty="0">
                <a:solidFill>
                  <a:srgbClr val="000000"/>
                </a:solidFill>
                <a:latin typeface="wMitra"/>
                <a:cs typeface="B Zar" panose="00000400000000000000" pitchFamily="2" charset="-78"/>
              </a:rPr>
              <a:t>در گام چهارم، مطابق توضیحات زیر برای بیمار در ویزیت اول یا در صورت نیاز پس از ویزیت دوم در عرض دو هفته، تصمیم گیری می شود:</a:t>
            </a:r>
          </a:p>
          <a:p>
            <a:pPr algn="justLow" rtl="1">
              <a:lnSpc>
                <a:spcPct val="150000"/>
              </a:lnSpc>
            </a:pPr>
            <a:r>
              <a:rPr lang="fa-IR" sz="1600" b="1" i="0" u="none" strike="noStrike" baseline="0" dirty="0">
                <a:latin typeface="wMitra"/>
                <a:cs typeface="B Zar" panose="00000400000000000000" pitchFamily="2" charset="-78"/>
              </a:rPr>
              <a:t>چه با یک علامت (به عنوان مثال خونریزی رکتال) یا بیشتر، اگر بیمار در گروه پرخطر (خانه قرمز یا نارنجی) قرار گیرد، آمادگی های لازم برای کولونوسکوپی را به بیمار آموزش داده و از طریق سامانه، برای وی وقت کولونوسکوپی را تعیین کنید.</a:t>
            </a:r>
          </a:p>
          <a:p>
            <a:pPr algn="justLow" rtl="1">
              <a:lnSpc>
                <a:spcPct val="150000"/>
              </a:lnSpc>
            </a:pPr>
            <a:r>
              <a:rPr lang="fa-IR" sz="1600" b="1" i="0" u="none" strike="noStrike" baseline="0" dirty="0">
                <a:latin typeface="wMitra"/>
                <a:cs typeface="B Zar" panose="00000400000000000000" pitchFamily="2" charset="-78"/>
              </a:rPr>
              <a:t>◦ چه با یک علامت (به عنوان مثال یبوست یا درد شکم) یا بیشتر، اگر بیمار در گروه کم خطر (خانه زرد یا سفید) قرار گیرد اما همزمان سابقه فردی یا خانوادگی مثبت نیز داشته باشد، باز هم آمادگی های لازم برای کولونوسکوپی را به بیمار آموزش داده و برای وی وقت کولونوسکوپی را تعیین کنید.</a:t>
            </a:r>
          </a:p>
          <a:p>
            <a:pPr algn="justLow" rtl="1">
              <a:lnSpc>
                <a:spcPct val="150000"/>
              </a:lnSpc>
            </a:pPr>
            <a:r>
              <a:rPr lang="fa-IR" sz="1600" b="1" i="0" u="none" strike="noStrike" baseline="0" dirty="0">
                <a:latin typeface="wMitra"/>
                <a:cs typeface="B Zar" panose="00000400000000000000" pitchFamily="2" charset="-78"/>
              </a:rPr>
              <a:t>◦ چه با یک علامت (به عنوان مثال یبوست یا درد شکم) یا بیشتر، اگر بیمار در گروه کم خطر (خانه زرد یا سفید) قرار گیرد و همزمان سابقه فردی یا خانوادگی مثبت نداشته باشد، اقدامات زیر را انجام دهید:</a:t>
            </a:r>
            <a:endParaRPr lang="en-US" sz="1600" b="1" dirty="0">
              <a:cs typeface="B Zar" panose="00000400000000000000" pitchFamily="2" charset="-78"/>
            </a:endParaRPr>
          </a:p>
        </p:txBody>
      </p:sp>
      <p:sp>
        <p:nvSpPr>
          <p:cNvPr id="4" name="Arrow: Down 3">
            <a:extLst>
              <a:ext uri="{FF2B5EF4-FFF2-40B4-BE49-F238E27FC236}">
                <a16:creationId xmlns:a16="http://schemas.microsoft.com/office/drawing/2014/main" id="{412165A5-3CC9-428B-4374-14C36DF8CB92}"/>
              </a:ext>
            </a:extLst>
          </p:cNvPr>
          <p:cNvSpPr/>
          <p:nvPr/>
        </p:nvSpPr>
        <p:spPr>
          <a:xfrm>
            <a:off x="4041912" y="5281771"/>
            <a:ext cx="484632" cy="81938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93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3694-0B82-629E-C461-7644138CE070}"/>
              </a:ext>
            </a:extLst>
          </p:cNvPr>
          <p:cNvSpPr>
            <a:spLocks noGrp="1"/>
          </p:cNvSpPr>
          <p:nvPr>
            <p:ph idx="1"/>
          </p:nvPr>
        </p:nvSpPr>
        <p:spPr>
          <a:xfrm>
            <a:off x="1295401" y="2517914"/>
            <a:ext cx="9601196" cy="2862470"/>
          </a:xfrm>
        </p:spPr>
        <p:txBody>
          <a:bodyPr/>
          <a:lstStyle/>
          <a:p>
            <a:pPr algn="justLow" rtl="1">
              <a:lnSpc>
                <a:spcPct val="150000"/>
              </a:lnSpc>
            </a:pPr>
            <a:r>
              <a:rPr lang="fa-IR" sz="1800" b="1" i="0" u="none" strike="noStrike" baseline="0" dirty="0">
                <a:latin typeface="wMitra"/>
                <a:cs typeface="B Zar" panose="00000400000000000000" pitchFamily="2" charset="-78"/>
              </a:rPr>
              <a:t>٭هموگلوبین درخواست کنید (اگر فردی آزمایش هموگلوبین مربوط به یک ماه اخیر را به همراه داشته باشد نیازی به تکرار ازمایش هموگوبین نیست).</a:t>
            </a:r>
          </a:p>
          <a:p>
            <a:pPr algn="justLow" rtl="1">
              <a:lnSpc>
                <a:spcPct val="150000"/>
              </a:lnSpc>
            </a:pPr>
            <a:r>
              <a:rPr lang="fa-IR" sz="1800" b="1" i="0" u="none" strike="noStrike" baseline="0" dirty="0">
                <a:latin typeface="wMitra"/>
                <a:cs typeface="B Zar" panose="00000400000000000000" pitchFamily="2" charset="-78"/>
              </a:rPr>
              <a:t>٭دو هفته بعد بیمار را ویزیت کنید و ضمن بررسی مجدد علایم و نشانه ها، تست</a:t>
            </a:r>
            <a:r>
              <a:rPr lang="en-US" sz="1800" b="1" i="0" u="none" strike="noStrike" baseline="0" dirty="0">
                <a:latin typeface="Calibri" panose="020F0502020204030204" pitchFamily="34" charset="0"/>
                <a:cs typeface="B Zar" panose="00000400000000000000" pitchFamily="2" charset="-78"/>
              </a:rPr>
              <a:t>FIT </a:t>
            </a:r>
            <a:r>
              <a:rPr lang="fa-IR" sz="1800" b="1" i="0" u="none" strike="noStrike" baseline="0" dirty="0">
                <a:latin typeface="Calibri" panose="020F0502020204030204" pitchFamily="34" charset="0"/>
                <a:cs typeface="B Zar" panose="00000400000000000000" pitchFamily="2" charset="-78"/>
              </a:rPr>
              <a:t> </a:t>
            </a:r>
            <a:r>
              <a:rPr lang="fa-IR" sz="1800" b="1" i="0" u="none" strike="noStrike" baseline="0" dirty="0">
                <a:latin typeface="wMitra"/>
                <a:cs typeface="B Zar" panose="00000400000000000000" pitchFamily="2" charset="-78"/>
              </a:rPr>
              <a:t>انجام دهید.</a:t>
            </a:r>
          </a:p>
          <a:p>
            <a:pPr algn="justLow" rtl="1">
              <a:lnSpc>
                <a:spcPct val="150000"/>
              </a:lnSpc>
            </a:pPr>
            <a:r>
              <a:rPr lang="fa-IR" sz="1800" b="1" i="0" u="none" strike="noStrike" baseline="0" dirty="0">
                <a:latin typeface="wMitra"/>
                <a:cs typeface="B Zar" panose="00000400000000000000" pitchFamily="2" charset="-78"/>
              </a:rPr>
              <a:t>٭چارت علایم و نشانه ها را بررسی نمایید.</a:t>
            </a:r>
            <a:endParaRPr lang="en-US" b="1" dirty="0">
              <a:cs typeface="B Zar" panose="00000400000000000000" pitchFamily="2" charset="-78"/>
            </a:endParaRPr>
          </a:p>
        </p:txBody>
      </p:sp>
    </p:spTree>
    <p:extLst>
      <p:ext uri="{BB962C8B-B14F-4D97-AF65-F5344CB8AC3E}">
        <p14:creationId xmlns:p14="http://schemas.microsoft.com/office/powerpoint/2010/main" val="154676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C9087-99E7-A960-256D-FEE4C4642D9F}"/>
              </a:ext>
            </a:extLst>
          </p:cNvPr>
          <p:cNvSpPr>
            <a:spLocks noGrp="1"/>
          </p:cNvSpPr>
          <p:nvPr>
            <p:ph idx="1"/>
          </p:nvPr>
        </p:nvSpPr>
        <p:spPr>
          <a:xfrm>
            <a:off x="1295401" y="1325217"/>
            <a:ext cx="9601196" cy="4550651"/>
          </a:xfrm>
        </p:spPr>
        <p:txBody>
          <a:bodyPr>
            <a:normAutofit/>
          </a:bodyPr>
          <a:lstStyle/>
          <a:p>
            <a:pPr algn="justLow" rtl="1">
              <a:lnSpc>
                <a:spcPct val="150000"/>
              </a:lnSpc>
            </a:pPr>
            <a:r>
              <a:rPr lang="fa-IR" b="1" i="0" u="none" strike="noStrike" baseline="0" dirty="0">
                <a:latin typeface="wMitra"/>
                <a:cs typeface="B Karim" panose="00000400000000000000" pitchFamily="2" charset="-78"/>
              </a:rPr>
              <a:t>اگر در ویزیت دوم، تست</a:t>
            </a:r>
            <a:r>
              <a:rPr lang="en-US" b="1" i="0" u="none" strike="noStrike" baseline="0" dirty="0">
                <a:latin typeface="wMitra"/>
                <a:cs typeface="B Karim" panose="00000400000000000000" pitchFamily="2" charset="-78"/>
              </a:rPr>
              <a:t>FIT </a:t>
            </a:r>
            <a:r>
              <a:rPr lang="fa-IR" b="1" i="0" u="none" strike="noStrike" baseline="0" dirty="0">
                <a:latin typeface="wMitra"/>
                <a:cs typeface="B Karim" panose="00000400000000000000" pitchFamily="2" charset="-78"/>
              </a:rPr>
              <a:t> بیمار مثبت شد، فارغ از نوع علایم و نشانه ها، آمادگی های لازم برای کولونوسکوپی را به بیمار آموزش داده و از طریق سامانه، برای وی وقت کولونوسکوپی را تعیین کنید.</a:t>
            </a:r>
          </a:p>
          <a:p>
            <a:pPr algn="justLow" rtl="1">
              <a:lnSpc>
                <a:spcPct val="150000"/>
              </a:lnSpc>
            </a:pPr>
            <a:r>
              <a:rPr lang="fa-IR" b="1" i="0" u="none" strike="noStrike" baseline="0" dirty="0">
                <a:latin typeface="wMitra"/>
                <a:cs typeface="B Karim" panose="00000400000000000000" pitchFamily="2" charset="-78"/>
              </a:rPr>
              <a:t>◦ اگر در ویزیت دوم، بیمار همان تک علامت ویزیت یک را به صورت پایدار داشت، به خانه هایی که عبارت "پایداری در ویزیت دوم" در آنها درج شده است، نگاه شود؛ به این ترتیب برای بیماری که علامت پایدار "درد شکم" را دارد، آمادگی های لازم برای کولونوسکوپی را آموزش داده و از طریق سامانه، برای وی وقت کولونوسکوپی را تعیین کنید.</a:t>
            </a:r>
            <a:endParaRPr lang="en-US" sz="3200" b="1" dirty="0">
              <a:cs typeface="B Karim" panose="00000400000000000000" pitchFamily="2" charset="-78"/>
            </a:endParaRPr>
          </a:p>
        </p:txBody>
      </p:sp>
    </p:spTree>
    <p:extLst>
      <p:ext uri="{BB962C8B-B14F-4D97-AF65-F5344CB8AC3E}">
        <p14:creationId xmlns:p14="http://schemas.microsoft.com/office/powerpoint/2010/main" val="42129217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446AD-095E-9210-1902-4D016C159547}"/>
              </a:ext>
            </a:extLst>
          </p:cNvPr>
          <p:cNvSpPr>
            <a:spLocks noGrp="1"/>
          </p:cNvSpPr>
          <p:nvPr>
            <p:ph idx="1"/>
          </p:nvPr>
        </p:nvSpPr>
        <p:spPr>
          <a:xfrm>
            <a:off x="1295401" y="1325217"/>
            <a:ext cx="9601196" cy="4134679"/>
          </a:xfrm>
        </p:spPr>
        <p:txBody>
          <a:bodyPr>
            <a:normAutofit/>
          </a:bodyPr>
          <a:lstStyle/>
          <a:p>
            <a:pPr algn="justLow" rtl="1">
              <a:lnSpc>
                <a:spcPct val="150000"/>
              </a:lnSpc>
            </a:pPr>
            <a:r>
              <a:rPr lang="fa-IR" b="1" i="0" u="none" strike="noStrike" baseline="0" dirty="0">
                <a:latin typeface="wMitra"/>
                <a:cs typeface="B Karim" panose="00000400000000000000" pitchFamily="2" charset="-78"/>
              </a:rPr>
              <a:t>اگر در ویزیت دوم، چه با یک علامت جدید (به عنوان مثال خونریزی رکتال) یا بیشتر، بیمار در گروه پرخطر (خانه قرمز یا نارنجی) قرار گیرد، آمادگی های لازم برای کولونوسکوپی را به بیمار آموزش داده و از طریق سامانه، برای وی وقت کولونوسکوپی را تعیین کنید.</a:t>
            </a:r>
          </a:p>
          <a:p>
            <a:pPr algn="justLow" rtl="1">
              <a:lnSpc>
                <a:spcPct val="150000"/>
              </a:lnSpc>
            </a:pPr>
            <a:r>
              <a:rPr lang="fa-IR" b="1" i="0" u="none" strike="noStrike" baseline="0" dirty="0">
                <a:latin typeface="wMitra"/>
                <a:cs typeface="B Karim" panose="00000400000000000000" pitchFamily="2" charset="-78"/>
              </a:rPr>
              <a:t>◦ اگر در ویزیت دوم، چه با یک علامت (به عنوان مثال یبوست یا درد شکم) یا بیشتر، بیمار در گروه کم خطر (خانه زرد یا سفید) قرار گیرد، از طریق سامانه، برای وی وقت ویزیت متخصص گوارش را تعیین نمائید.</a:t>
            </a:r>
            <a:endParaRPr lang="en-US" sz="3200" b="1" dirty="0">
              <a:cs typeface="B Karim" panose="00000400000000000000" pitchFamily="2" charset="-78"/>
            </a:endParaRPr>
          </a:p>
        </p:txBody>
      </p:sp>
    </p:spTree>
    <p:extLst>
      <p:ext uri="{BB962C8B-B14F-4D97-AF65-F5344CB8AC3E}">
        <p14:creationId xmlns:p14="http://schemas.microsoft.com/office/powerpoint/2010/main" val="9292522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1FD9B8-B48E-5B80-7B57-17F55C9B53D0}"/>
              </a:ext>
            </a:extLst>
          </p:cNvPr>
          <p:cNvPicPr>
            <a:picLocks noGrp="1" noChangeAspect="1"/>
          </p:cNvPicPr>
          <p:nvPr>
            <p:ph idx="1"/>
          </p:nvPr>
        </p:nvPicPr>
        <p:blipFill>
          <a:blip r:embed="rId2"/>
          <a:stretch>
            <a:fillRect/>
          </a:stretch>
        </p:blipFill>
        <p:spPr>
          <a:xfrm>
            <a:off x="795130" y="795131"/>
            <a:ext cx="10508974" cy="5300870"/>
          </a:xfrm>
        </p:spPr>
      </p:pic>
    </p:spTree>
    <p:extLst>
      <p:ext uri="{BB962C8B-B14F-4D97-AF65-F5344CB8AC3E}">
        <p14:creationId xmlns:p14="http://schemas.microsoft.com/office/powerpoint/2010/main" val="10614190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0B6E-4007-B9E2-3877-3BA54F348E06}"/>
              </a:ext>
            </a:extLst>
          </p:cNvPr>
          <p:cNvSpPr>
            <a:spLocks noGrp="1"/>
          </p:cNvSpPr>
          <p:nvPr>
            <p:ph type="title"/>
          </p:nvPr>
        </p:nvSpPr>
        <p:spPr>
          <a:xfrm>
            <a:off x="1295402" y="982132"/>
            <a:ext cx="9601196" cy="581625"/>
          </a:xfrm>
        </p:spPr>
        <p:txBody>
          <a:bodyPr>
            <a:normAutofit/>
          </a:bodyPr>
          <a:lstStyle/>
          <a:p>
            <a:pPr algn="r" rtl="1"/>
            <a:r>
              <a:rPr lang="fa-IR" sz="2800" b="1" i="0" u="none" strike="noStrike" baseline="0" dirty="0">
                <a:solidFill>
                  <a:srgbClr val="007EC6"/>
                </a:solidFill>
                <a:latin typeface="IRANSansXFaNum-ExtraBold"/>
                <a:cs typeface="B Jadid" panose="00000700000000000000" pitchFamily="2" charset="-78"/>
              </a:rPr>
              <a:t>سابقه فردی مثبت</a:t>
            </a:r>
            <a:endParaRPr lang="en-US" sz="2800" dirty="0">
              <a:cs typeface="B Jadid" panose="00000700000000000000" pitchFamily="2" charset="-78"/>
            </a:endParaRPr>
          </a:p>
        </p:txBody>
      </p:sp>
      <p:sp>
        <p:nvSpPr>
          <p:cNvPr id="3" name="Content Placeholder 2">
            <a:extLst>
              <a:ext uri="{FF2B5EF4-FFF2-40B4-BE49-F238E27FC236}">
                <a16:creationId xmlns:a16="http://schemas.microsoft.com/office/drawing/2014/main" id="{7E9B35AB-D231-7E54-1B48-679EF1870C1E}"/>
              </a:ext>
            </a:extLst>
          </p:cNvPr>
          <p:cNvSpPr>
            <a:spLocks noGrp="1"/>
          </p:cNvSpPr>
          <p:nvPr>
            <p:ph idx="1"/>
          </p:nvPr>
        </p:nvSpPr>
        <p:spPr>
          <a:xfrm>
            <a:off x="1295401" y="1563757"/>
            <a:ext cx="9601196" cy="4312111"/>
          </a:xfrm>
        </p:spPr>
        <p:txBody>
          <a:bodyPr>
            <a:normAutofit/>
          </a:bodyPr>
          <a:lstStyle/>
          <a:p>
            <a:pPr algn="justLow" rtl="1"/>
            <a:r>
              <a:rPr lang="fa-IR" b="1" i="0" u="none" strike="noStrike" baseline="0" dirty="0">
                <a:solidFill>
                  <a:srgbClr val="FF0000"/>
                </a:solidFill>
                <a:latin typeface="IRANSansXFaNum-ExtraBold"/>
                <a:cs typeface="B Zar" panose="00000400000000000000" pitchFamily="2" charset="-78"/>
              </a:rPr>
              <a:t>1. شرح حال</a:t>
            </a:r>
          </a:p>
          <a:p>
            <a:pPr algn="justLow" rtl="1"/>
            <a:r>
              <a:rPr lang="fa-IR" sz="2000" i="0" u="none" strike="noStrike" baseline="0" dirty="0">
                <a:solidFill>
                  <a:srgbClr val="007EC6"/>
                </a:solidFill>
                <a:latin typeface="wMitra"/>
                <a:cs typeface="B Zar" panose="00000400000000000000" pitchFamily="2" charset="-78"/>
              </a:rPr>
              <a:t>• </a:t>
            </a:r>
            <a:r>
              <a:rPr lang="fa-IR" sz="2000" i="0" u="none" strike="noStrike" baseline="0" dirty="0">
                <a:solidFill>
                  <a:srgbClr val="000000"/>
                </a:solidFill>
                <a:latin typeface="wMitra"/>
                <a:cs typeface="B Zar" panose="00000400000000000000" pitchFamily="2" charset="-78"/>
              </a:rPr>
              <a:t>در گام اول، پزشک شرح حال دقیق تری از نظر سوابق فردی می گیرد و در پرونده الکترونیک ثبت می کند.</a:t>
            </a:r>
          </a:p>
          <a:p>
            <a:pPr algn="justLow" rtl="1"/>
            <a:r>
              <a:rPr lang="fa-IR" sz="2000" b="1" i="0" u="none" strike="noStrike" baseline="0" dirty="0">
                <a:solidFill>
                  <a:srgbClr val="000000"/>
                </a:solidFill>
                <a:latin typeface="wMitra"/>
                <a:cs typeface="B Zar" panose="00000400000000000000" pitchFamily="2" charset="-78"/>
              </a:rPr>
              <a:t>◦ </a:t>
            </a:r>
            <a:r>
              <a:rPr lang="fa-IR" sz="2000" b="1" i="0" u="none" strike="noStrike" baseline="0" dirty="0">
                <a:solidFill>
                  <a:srgbClr val="000000"/>
                </a:solidFill>
                <a:latin typeface="wMitra-SemiBold"/>
                <a:cs typeface="B Zar" panose="00000400000000000000" pitchFamily="2" charset="-78"/>
              </a:rPr>
              <a:t>سابقه فردی سرطان روده بزرگ</a:t>
            </a:r>
            <a:r>
              <a:rPr lang="fa-IR" sz="2000" b="1" i="0" u="none" strike="noStrike" baseline="0" dirty="0">
                <a:solidFill>
                  <a:srgbClr val="000000"/>
                </a:solidFill>
                <a:latin typeface="wMitra"/>
                <a:cs typeface="B Zar" panose="00000400000000000000" pitchFamily="2" charset="-78"/>
              </a:rPr>
              <a:t>: </a:t>
            </a:r>
          </a:p>
          <a:p>
            <a:pPr algn="justLow" rtl="1">
              <a:lnSpc>
                <a:spcPct val="150000"/>
              </a:lnSpc>
            </a:pPr>
            <a:r>
              <a:rPr lang="fa-IR" sz="2000" i="0" u="none" strike="noStrike" baseline="0" dirty="0">
                <a:solidFill>
                  <a:srgbClr val="000000"/>
                </a:solidFill>
                <a:latin typeface="wMitra"/>
                <a:cs typeface="B Zar" panose="00000400000000000000" pitchFamily="2" charset="-78"/>
              </a:rPr>
              <a:t>در صورت امکان، گزارش پاتولوژی نمونه برداری یا جراحی که تاییدکننده تشخیص سرطان باشد از بیمار درخواست شود. ممکن است بیمار سوابق را همراه نداشته باشد؛ اما معمولاً می داند که چه نوع درمانی برایش انجام شده است. بنابراین از وی سوال شود که جراحی شده است و هنگام معاینه به اسکار جراحی اش توجه شود یا با توصیف شیمی درمانی و رادیوتراپی توجه شود آیا این درما ن ها برایش انجام شده است؟</a:t>
            </a:r>
            <a:endParaRPr lang="en-US" sz="2800" dirty="0">
              <a:cs typeface="B Zar" panose="00000400000000000000" pitchFamily="2" charset="-78"/>
            </a:endParaRPr>
          </a:p>
        </p:txBody>
      </p:sp>
    </p:spTree>
    <p:extLst>
      <p:ext uri="{BB962C8B-B14F-4D97-AF65-F5344CB8AC3E}">
        <p14:creationId xmlns:p14="http://schemas.microsoft.com/office/powerpoint/2010/main" val="39376105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EC086-E607-E924-E8B3-40D4322683EF}"/>
              </a:ext>
            </a:extLst>
          </p:cNvPr>
          <p:cNvSpPr>
            <a:spLocks noGrp="1"/>
          </p:cNvSpPr>
          <p:nvPr>
            <p:ph idx="1"/>
          </p:nvPr>
        </p:nvSpPr>
        <p:spPr>
          <a:xfrm>
            <a:off x="1295401" y="901148"/>
            <a:ext cx="9601196" cy="4974720"/>
          </a:xfrm>
        </p:spPr>
        <p:txBody>
          <a:bodyPr>
            <a:normAutofit/>
          </a:bodyPr>
          <a:lstStyle/>
          <a:p>
            <a:pPr algn="r" rtl="1"/>
            <a:r>
              <a:rPr lang="fa-IR" sz="2000" b="1" i="0" u="none" strike="noStrike" baseline="0" dirty="0">
                <a:solidFill>
                  <a:schemeClr val="tx1"/>
                </a:solidFill>
                <a:latin typeface="wMitra-SemiBold"/>
                <a:cs typeface="B Zar" panose="00000400000000000000" pitchFamily="2" charset="-78"/>
              </a:rPr>
              <a:t>سابقه فردی بیماری التهابی روده بزرگ(</a:t>
            </a:r>
            <a:r>
              <a:rPr lang="en-US" sz="2000" b="1" i="0" u="none" strike="noStrike" baseline="0" dirty="0">
                <a:solidFill>
                  <a:schemeClr val="tx1"/>
                </a:solidFill>
                <a:latin typeface="Calibri" panose="020F0502020204030204" pitchFamily="34" charset="0"/>
                <a:cs typeface="B Zar" panose="00000400000000000000" pitchFamily="2" charset="-78"/>
              </a:rPr>
              <a:t>IBD </a:t>
            </a:r>
            <a:r>
              <a:rPr lang="fa-IR" sz="2000" b="1" dirty="0">
                <a:solidFill>
                  <a:schemeClr val="tx1"/>
                </a:solidFill>
                <a:latin typeface="Calibri" panose="020F0502020204030204" pitchFamily="34" charset="0"/>
                <a:cs typeface="B Zar" panose="00000400000000000000" pitchFamily="2" charset="-78"/>
              </a:rPr>
              <a:t>) (</a:t>
            </a:r>
            <a:r>
              <a:rPr lang="fa-IR" sz="2000" b="1" i="0" u="none" strike="noStrike" baseline="0" dirty="0">
                <a:solidFill>
                  <a:schemeClr val="tx1"/>
                </a:solidFill>
                <a:latin typeface="wMitra-SemiBold"/>
                <a:cs typeface="B Zar" panose="00000400000000000000" pitchFamily="2" charset="-78"/>
              </a:rPr>
              <a:t>بیماری کرون یا کولیت اولسروز): </a:t>
            </a:r>
          </a:p>
          <a:p>
            <a:pPr algn="justLow" rtl="1"/>
            <a:r>
              <a:rPr lang="fa-IR" i="0" u="none" strike="noStrike" baseline="0" dirty="0">
                <a:latin typeface="wMitra"/>
                <a:cs typeface="B Zar" panose="00000400000000000000" pitchFamily="2" charset="-78"/>
              </a:rPr>
              <a:t>در این صورت، معمولاً بیماران مبتلا به بیماری التهابی روده، نام بیماری خود را نیز می دانند. در غیر این صورت ملاحظه خلاصه پرونده ها یا گواهی پزشک، گزارش کولونوسکوپی احتمالی، نمونه برداری تاییدکننده تشخیص یا داروهایی که مصرف می کند (مثلاً آمینوسالسیلا ت ها از جمله مسالازین یا کورتیکواستروئیدها)، می تواند تایید یا ردکننده بیماری او باشد.</a:t>
            </a:r>
          </a:p>
          <a:p>
            <a:pPr algn="r" rtl="1"/>
            <a:endParaRPr lang="fa-IR" sz="2000" b="1" dirty="0">
              <a:solidFill>
                <a:schemeClr val="tx1"/>
              </a:solidFill>
              <a:latin typeface="wMitra-SemiBold"/>
              <a:cs typeface="B Zar" panose="00000400000000000000" pitchFamily="2" charset="-78"/>
            </a:endParaRPr>
          </a:p>
          <a:p>
            <a:pPr algn="r" rtl="1"/>
            <a:r>
              <a:rPr lang="fa-IR" sz="2000" b="1" dirty="0">
                <a:solidFill>
                  <a:schemeClr val="tx1"/>
                </a:solidFill>
                <a:latin typeface="wMitra-SemiBold"/>
                <a:cs typeface="B Zar" panose="00000400000000000000" pitchFamily="2" charset="-78"/>
              </a:rPr>
              <a:t> سابقه فردی پولیپ یا آدنوم روده بزرگ: </a:t>
            </a:r>
          </a:p>
          <a:p>
            <a:pPr algn="justLow" rtl="1">
              <a:lnSpc>
                <a:spcPct val="150000"/>
              </a:lnSpc>
            </a:pPr>
            <a:r>
              <a:rPr lang="fa-IR" sz="2000" b="1" i="0" u="none" strike="noStrike" baseline="0" dirty="0">
                <a:latin typeface="wMitra"/>
                <a:cs typeface="B Mitra" panose="00000400000000000000" pitchFamily="2" charset="-78"/>
              </a:rPr>
              <a:t>در صورت امکان گزارش کولونوسکوپی، پاتولوژی نمونه برداری یا به ندرت جراحی که تایید کننده تشخیص پولیپ باشد از بیمار درخواست شود. ممکن است بیمار سوابق را همراه نداشته باشد اما معمولاً می داند که چه نوع اقدامی برایش انجام شده است. بنابراین با توصیف کولونوسکوپی توجه شود. آیا این اقدام برای او انجام شده است؟</a:t>
            </a:r>
            <a:endParaRPr lang="en-US" sz="2800" b="1" dirty="0">
              <a:cs typeface="B Mitra" panose="00000400000000000000" pitchFamily="2" charset="-78"/>
            </a:endParaRPr>
          </a:p>
        </p:txBody>
      </p:sp>
    </p:spTree>
    <p:extLst>
      <p:ext uri="{BB962C8B-B14F-4D97-AF65-F5344CB8AC3E}">
        <p14:creationId xmlns:p14="http://schemas.microsoft.com/office/powerpoint/2010/main" val="38860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03BC9-3A0E-AC8F-EB79-3BDAB066A003}"/>
              </a:ext>
            </a:extLst>
          </p:cNvPr>
          <p:cNvSpPr>
            <a:spLocks noGrp="1"/>
          </p:cNvSpPr>
          <p:nvPr>
            <p:ph idx="1"/>
          </p:nvPr>
        </p:nvSpPr>
        <p:spPr>
          <a:xfrm>
            <a:off x="993913" y="1113183"/>
            <a:ext cx="10071652" cy="4762685"/>
          </a:xfrm>
        </p:spPr>
        <p:txBody>
          <a:bodyPr/>
          <a:lstStyle/>
          <a:p>
            <a:pPr algn="justLow" rtl="1">
              <a:lnSpc>
                <a:spcPct val="150000"/>
              </a:lnSpc>
            </a:pPr>
            <a:r>
              <a:rPr lang="fa-IR" b="1" i="0" dirty="0">
                <a:solidFill>
                  <a:srgbClr val="212529"/>
                </a:solidFill>
                <a:effectLst/>
                <a:latin typeface="Vazir"/>
                <a:cs typeface="B Zar" panose="00000400000000000000" pitchFamily="2" charset="-78"/>
              </a:rPr>
              <a:t>شیوه زندگی و مهارت‌های تغذیه سهم مهمی در بروز سرطان دارند به طوری که درصد زیادی از موارد سرطان با تغذیه نامناسب ارتباط دارد.</a:t>
            </a:r>
          </a:p>
          <a:p>
            <a:pPr algn="justLow" rtl="1">
              <a:lnSpc>
                <a:spcPct val="150000"/>
              </a:lnSpc>
            </a:pPr>
            <a:r>
              <a:rPr lang="fa-IR" b="1" i="0" dirty="0">
                <a:solidFill>
                  <a:srgbClr val="212529"/>
                </a:solidFill>
                <a:effectLst/>
                <a:latin typeface="Vazir"/>
                <a:cs typeface="B Zar" panose="00000400000000000000" pitchFamily="2" charset="-78"/>
              </a:rPr>
              <a:t>رژیم غذایی غنی از مواد گیاهی استفاده کرده و از گیاهان دارای چربی کمتر، فیبر بیشتر و مواد مغذی ضد سرطان که به تقویت سیستم ایمنی کمک می‌کنند.</a:t>
            </a:r>
          </a:p>
          <a:p>
            <a:pPr algn="justLow" rtl="1">
              <a:lnSpc>
                <a:spcPct val="150000"/>
              </a:lnSpc>
            </a:pPr>
            <a:r>
              <a:rPr lang="fa-IR" b="1" i="0" dirty="0">
                <a:solidFill>
                  <a:srgbClr val="212529"/>
                </a:solidFill>
                <a:effectLst/>
                <a:latin typeface="Vazir"/>
                <a:cs typeface="B Zar" panose="00000400000000000000" pitchFamily="2" charset="-78"/>
              </a:rPr>
              <a:t>در رژیم غذایی خود فیبر کافی در نظر بگیرید. مصرف گوشت قرمز و گوشت‌های فرآوری شده را محدود کرده و چربی را از رژیم غذایی خود حذف نکنید.</a:t>
            </a:r>
          </a:p>
          <a:p>
            <a:endParaRPr lang="en-US" dirty="0"/>
          </a:p>
        </p:txBody>
      </p:sp>
    </p:spTree>
    <p:extLst>
      <p:ext uri="{BB962C8B-B14F-4D97-AF65-F5344CB8AC3E}">
        <p14:creationId xmlns:p14="http://schemas.microsoft.com/office/powerpoint/2010/main" val="42374757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99A2-CCDC-5E4F-DA40-842C75BD3B77}"/>
              </a:ext>
            </a:extLst>
          </p:cNvPr>
          <p:cNvSpPr>
            <a:spLocks noGrp="1"/>
          </p:cNvSpPr>
          <p:nvPr>
            <p:ph type="title"/>
          </p:nvPr>
        </p:nvSpPr>
        <p:spPr>
          <a:xfrm>
            <a:off x="1295402" y="982132"/>
            <a:ext cx="9601196" cy="462355"/>
          </a:xfrm>
        </p:spPr>
        <p:txBody>
          <a:bodyPr>
            <a:normAutofit/>
          </a:bodyPr>
          <a:lstStyle/>
          <a:p>
            <a:pPr algn="r" rtl="1"/>
            <a:r>
              <a:rPr lang="fa-IR" sz="2400" b="1" i="0" u="none" strike="noStrike" baseline="0" dirty="0">
                <a:solidFill>
                  <a:srgbClr val="0070C0"/>
                </a:solidFill>
                <a:latin typeface="IRANSansXFaNum-ExtraBold"/>
                <a:cs typeface="B Jadid" panose="00000700000000000000" pitchFamily="2" charset="-78"/>
              </a:rPr>
              <a:t>2. ارزیابی نتیجه کولونوسکوپی قبلی</a:t>
            </a:r>
            <a:endParaRPr lang="en-US" sz="5400"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DF14FFDA-3C92-7E8B-40FF-4ACCD721060C}"/>
              </a:ext>
            </a:extLst>
          </p:cNvPr>
          <p:cNvSpPr>
            <a:spLocks noGrp="1"/>
          </p:cNvSpPr>
          <p:nvPr>
            <p:ph idx="1"/>
          </p:nvPr>
        </p:nvSpPr>
        <p:spPr>
          <a:xfrm>
            <a:off x="1295401" y="1762539"/>
            <a:ext cx="9601196" cy="4333461"/>
          </a:xfrm>
        </p:spPr>
        <p:txBody>
          <a:bodyPr>
            <a:normAutofit/>
          </a:bodyPr>
          <a:lstStyle/>
          <a:p>
            <a:pPr algn="justLow" rtl="1">
              <a:lnSpc>
                <a:spcPct val="150000"/>
              </a:lnSpc>
            </a:pPr>
            <a:r>
              <a:rPr lang="fa-IR" sz="2000" b="1" i="0" u="none" strike="noStrike" baseline="0" dirty="0">
                <a:solidFill>
                  <a:srgbClr val="007EC6"/>
                </a:solidFill>
                <a:latin typeface="wMitra"/>
                <a:cs typeface="B Zar" panose="00000400000000000000" pitchFamily="2" charset="-78"/>
              </a:rPr>
              <a:t>• </a:t>
            </a:r>
            <a:r>
              <a:rPr lang="fa-IR" sz="2000" b="1" i="0" u="none" strike="noStrike" baseline="0" dirty="0">
                <a:solidFill>
                  <a:srgbClr val="000000"/>
                </a:solidFill>
                <a:latin typeface="wMitra"/>
                <a:cs typeface="B Zar" panose="00000400000000000000" pitchFamily="2" charset="-78"/>
              </a:rPr>
              <a:t>در گام دوم و اگر فرد دارای پولیپ باشد، با بررسی جزئیات کولونوسکوپی، خطر پولیپ مشخص می</a:t>
            </a:r>
            <a:r>
              <a:rPr lang="en-US" sz="2000" b="1" i="0" u="none" strike="noStrike" baseline="0" dirty="0">
                <a:solidFill>
                  <a:srgbClr val="000000"/>
                </a:solidFill>
                <a:latin typeface="wMitra"/>
                <a:cs typeface="B Zar" panose="00000400000000000000" pitchFamily="2" charset="-78"/>
              </a:rPr>
              <a:t> </a:t>
            </a:r>
            <a:r>
              <a:rPr lang="fa-IR" sz="2000" b="1" i="0" u="none" strike="noStrike" baseline="0" dirty="0">
                <a:solidFill>
                  <a:srgbClr val="000000"/>
                </a:solidFill>
                <a:latin typeface="wMitra"/>
                <a:cs typeface="B Zar" panose="00000400000000000000" pitchFamily="2" charset="-78"/>
              </a:rPr>
              <a:t>شود. تعیین خطر پولیپ به سه</a:t>
            </a:r>
            <a:r>
              <a:rPr lang="en-US" sz="2000" b="1" i="0" u="none" strike="noStrike" baseline="0" dirty="0">
                <a:solidFill>
                  <a:srgbClr val="000000"/>
                </a:solidFill>
                <a:latin typeface="wMitra"/>
                <a:cs typeface="B Zar" panose="00000400000000000000" pitchFamily="2" charset="-78"/>
              </a:rPr>
              <a:t> </a:t>
            </a:r>
            <a:r>
              <a:rPr lang="fa-IR" sz="2000" b="1" i="0" u="none" strike="noStrike" baseline="0" dirty="0">
                <a:solidFill>
                  <a:srgbClr val="000000"/>
                </a:solidFill>
                <a:latin typeface="wMitra"/>
                <a:cs typeface="B Zar" panose="00000400000000000000" pitchFamily="2" charset="-78"/>
              </a:rPr>
              <a:t>عامل بستگی دارد:</a:t>
            </a:r>
            <a:endParaRPr lang="en-US" sz="2000" b="1" i="0" u="none" strike="noStrike" baseline="0" dirty="0">
              <a:solidFill>
                <a:srgbClr val="000000"/>
              </a:solidFill>
              <a:latin typeface="wMitra"/>
              <a:cs typeface="B Zar" panose="00000400000000000000" pitchFamily="2" charset="-78"/>
            </a:endParaRPr>
          </a:p>
          <a:p>
            <a:pPr algn="justLow" rtl="1"/>
            <a:endParaRPr lang="en-US" sz="2800" b="1" dirty="0">
              <a:cs typeface="B Zar" panose="00000400000000000000" pitchFamily="2" charset="-78"/>
            </a:endParaRPr>
          </a:p>
        </p:txBody>
      </p:sp>
      <p:pic>
        <p:nvPicPr>
          <p:cNvPr id="5" name="Picture 4">
            <a:extLst>
              <a:ext uri="{FF2B5EF4-FFF2-40B4-BE49-F238E27FC236}">
                <a16:creationId xmlns:a16="http://schemas.microsoft.com/office/drawing/2014/main" id="{D57D32B5-F2F7-C76D-6CF2-3059DB9B3100}"/>
              </a:ext>
            </a:extLst>
          </p:cNvPr>
          <p:cNvPicPr>
            <a:picLocks noChangeAspect="1"/>
          </p:cNvPicPr>
          <p:nvPr/>
        </p:nvPicPr>
        <p:blipFill>
          <a:blip r:embed="rId2"/>
          <a:stretch>
            <a:fillRect/>
          </a:stretch>
        </p:blipFill>
        <p:spPr>
          <a:xfrm>
            <a:off x="1209674" y="3127305"/>
            <a:ext cx="9772650" cy="1743075"/>
          </a:xfrm>
          <a:prstGeom prst="rect">
            <a:avLst/>
          </a:prstGeom>
        </p:spPr>
      </p:pic>
    </p:spTree>
    <p:extLst>
      <p:ext uri="{BB962C8B-B14F-4D97-AF65-F5344CB8AC3E}">
        <p14:creationId xmlns:p14="http://schemas.microsoft.com/office/powerpoint/2010/main" val="23315755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9145-0DE9-12F0-3EF8-8D7C013E834A}"/>
              </a:ext>
            </a:extLst>
          </p:cNvPr>
          <p:cNvSpPr>
            <a:spLocks noGrp="1"/>
          </p:cNvSpPr>
          <p:nvPr>
            <p:ph type="title"/>
          </p:nvPr>
        </p:nvSpPr>
        <p:spPr>
          <a:xfrm>
            <a:off x="1295402" y="1247175"/>
            <a:ext cx="9601196" cy="462355"/>
          </a:xfrm>
        </p:spPr>
        <p:txBody>
          <a:bodyPr>
            <a:normAutofit fontScale="90000"/>
          </a:bodyPr>
          <a:lstStyle/>
          <a:p>
            <a:pPr algn="r" rtl="1"/>
            <a:r>
              <a:rPr lang="fa-IR" sz="2400" b="1" dirty="0">
                <a:solidFill>
                  <a:srgbClr val="0070C0"/>
                </a:solidFill>
                <a:latin typeface="wMitra"/>
                <a:cs typeface="B Jadid" panose="00000700000000000000" pitchFamily="2" charset="-78"/>
              </a:rPr>
              <a:t>• بر اساس سه معیار بالا، سه نوع پولیپ قراردادی زیر وجود دارد:</a:t>
            </a:r>
            <a:br>
              <a:rPr lang="fa-IR" sz="2400" b="1" dirty="0">
                <a:solidFill>
                  <a:srgbClr val="0070C0"/>
                </a:solidFill>
                <a:latin typeface="wMitra"/>
                <a:cs typeface="B Jadid" panose="00000700000000000000" pitchFamily="2" charset="-78"/>
              </a:rPr>
            </a:br>
            <a:endParaRPr lang="en-US"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08B17037-077E-0093-9890-C4ACBA376140}"/>
              </a:ext>
            </a:extLst>
          </p:cNvPr>
          <p:cNvSpPr>
            <a:spLocks noGrp="1"/>
          </p:cNvSpPr>
          <p:nvPr>
            <p:ph idx="1"/>
          </p:nvPr>
        </p:nvSpPr>
        <p:spPr>
          <a:xfrm>
            <a:off x="1295401" y="1603513"/>
            <a:ext cx="9601196" cy="4505739"/>
          </a:xfrm>
        </p:spPr>
        <p:txBody>
          <a:bodyPr>
            <a:normAutofit/>
          </a:bodyPr>
          <a:lstStyle/>
          <a:p>
            <a:pPr algn="justLow" rtl="1"/>
            <a:r>
              <a:rPr lang="fa-IR" sz="1400" b="1" i="0" u="none" strike="noStrike" baseline="0" dirty="0">
                <a:solidFill>
                  <a:srgbClr val="000000"/>
                </a:solidFill>
                <a:latin typeface="wMitra"/>
                <a:cs typeface="B Zar" panose="00000400000000000000" pitchFamily="2" charset="-78"/>
              </a:rPr>
              <a:t>◦ </a:t>
            </a:r>
            <a:r>
              <a:rPr lang="fa-IR" sz="1600" b="1" i="0" u="none" strike="noStrike" baseline="0" dirty="0">
                <a:solidFill>
                  <a:srgbClr val="000000"/>
                </a:solidFill>
                <a:latin typeface="wMitra"/>
                <a:cs typeface="B Zar" panose="00000400000000000000" pitchFamily="2" charset="-78"/>
              </a:rPr>
              <a:t>پولیپ معمولی:</a:t>
            </a:r>
          </a:p>
          <a:p>
            <a:pPr algn="justLow" rtl="1"/>
            <a:r>
              <a:rPr lang="fa-IR" sz="1400" i="0" u="none" strike="noStrike" baseline="0" dirty="0">
                <a:solidFill>
                  <a:srgbClr val="000000"/>
                </a:solidFill>
                <a:latin typeface="wMitra"/>
                <a:cs typeface="B Zar" panose="00000400000000000000" pitchFamily="2" charset="-78"/>
              </a:rPr>
              <a:t>٭پولیپ هیپرپلاستیک زیر 1 سانتیمتر</a:t>
            </a:r>
          </a:p>
          <a:p>
            <a:pPr algn="justLow" rtl="1"/>
            <a:r>
              <a:rPr lang="fa-IR" sz="1400" i="0" u="none" strike="noStrike" baseline="0" dirty="0">
                <a:solidFill>
                  <a:srgbClr val="000000"/>
                </a:solidFill>
                <a:latin typeface="wMitra"/>
                <a:cs typeface="B Zar" panose="00000400000000000000" pitchFamily="2" charset="-78"/>
              </a:rPr>
              <a:t>٭پولیپ التهابی، هامارتوم یا لنفوئید</a:t>
            </a:r>
          </a:p>
          <a:p>
            <a:pPr algn="justLow" rtl="1"/>
            <a:r>
              <a:rPr lang="fa-IR" sz="1400" b="1" i="0" u="none" strike="noStrike" baseline="0" dirty="0">
                <a:solidFill>
                  <a:srgbClr val="000000"/>
                </a:solidFill>
                <a:latin typeface="wMitra"/>
                <a:cs typeface="B Zar" panose="00000400000000000000" pitchFamily="2" charset="-78"/>
              </a:rPr>
              <a:t>◦ </a:t>
            </a:r>
            <a:r>
              <a:rPr lang="fa-IR" sz="1600" b="1" dirty="0">
                <a:solidFill>
                  <a:srgbClr val="000000"/>
                </a:solidFill>
                <a:latin typeface="wMitra"/>
                <a:cs typeface="B Zar" panose="00000400000000000000" pitchFamily="2" charset="-78"/>
              </a:rPr>
              <a:t>پولیپ کم</a:t>
            </a:r>
            <a:r>
              <a:rPr lang="en-US" sz="1600" b="1" dirty="0">
                <a:solidFill>
                  <a:srgbClr val="000000"/>
                </a:solidFill>
                <a:latin typeface="wMitra"/>
                <a:cs typeface="B Zar" panose="00000400000000000000" pitchFamily="2" charset="-78"/>
              </a:rPr>
              <a:t> </a:t>
            </a:r>
            <a:r>
              <a:rPr lang="fa-IR" sz="1600" b="1" dirty="0">
                <a:solidFill>
                  <a:srgbClr val="000000"/>
                </a:solidFill>
                <a:latin typeface="wMitra"/>
                <a:cs typeface="B Zar" panose="00000400000000000000" pitchFamily="2" charset="-78"/>
              </a:rPr>
              <a:t>خطر:</a:t>
            </a:r>
          </a:p>
          <a:p>
            <a:pPr algn="justLow" rtl="1"/>
            <a:r>
              <a:rPr lang="fa-IR" sz="1400" b="1" i="0" u="none" strike="noStrike" baseline="0" dirty="0">
                <a:solidFill>
                  <a:srgbClr val="000000"/>
                </a:solidFill>
                <a:latin typeface="wMitra"/>
                <a:cs typeface="B Zar" panose="00000400000000000000" pitchFamily="2" charset="-78"/>
              </a:rPr>
              <a:t>٭پولیپ آدنوماتوز یا بدون پایه (</a:t>
            </a:r>
            <a:r>
              <a:rPr lang="en-US" sz="1400" b="1" i="0" u="none" strike="noStrike" baseline="0" dirty="0">
                <a:solidFill>
                  <a:srgbClr val="000000"/>
                </a:solidFill>
                <a:latin typeface="Calibri" panose="020F0502020204030204" pitchFamily="34" charset="0"/>
                <a:cs typeface="B Zar" panose="00000400000000000000" pitchFamily="2" charset="-78"/>
              </a:rPr>
              <a:t>SSP </a:t>
            </a:r>
            <a:r>
              <a:rPr lang="fa-IR" sz="1400" b="1" i="0" u="none" strike="noStrike" baseline="0" dirty="0">
                <a:solidFill>
                  <a:srgbClr val="000000"/>
                </a:solidFill>
                <a:latin typeface="Calibri" panose="020F0502020204030204" pitchFamily="34" charset="0"/>
                <a:cs typeface="B Zar" panose="00000400000000000000" pitchFamily="2" charset="-78"/>
              </a:rPr>
              <a:t>)</a:t>
            </a:r>
            <a:r>
              <a:rPr lang="fa-IR" sz="1400" b="1" i="0" u="none" strike="noStrike" baseline="0" dirty="0">
                <a:solidFill>
                  <a:srgbClr val="000000"/>
                </a:solidFill>
                <a:latin typeface="wMitra"/>
                <a:cs typeface="B Zar" panose="00000400000000000000" pitchFamily="2" charset="-78"/>
              </a:rPr>
              <a:t> با اندازه زیر 1 سانتیمتر به تعداد حداکثر 2</a:t>
            </a:r>
          </a:p>
          <a:p>
            <a:pPr algn="justLow" rtl="1"/>
            <a:r>
              <a:rPr lang="fa-IR" sz="1400" b="1" i="0" u="none" strike="noStrike" baseline="0" dirty="0">
                <a:solidFill>
                  <a:srgbClr val="000000"/>
                </a:solidFill>
                <a:latin typeface="wMitra"/>
                <a:cs typeface="B Zar" panose="00000400000000000000" pitchFamily="2" charset="-78"/>
              </a:rPr>
              <a:t>◦ </a:t>
            </a:r>
            <a:r>
              <a:rPr lang="fa-IR" sz="1800" b="1" dirty="0">
                <a:solidFill>
                  <a:srgbClr val="FF0000"/>
                </a:solidFill>
                <a:latin typeface="wMitra"/>
                <a:cs typeface="B Zar" panose="00000400000000000000" pitchFamily="2" charset="-78"/>
              </a:rPr>
              <a:t>پولیپ پر خطر:</a:t>
            </a:r>
          </a:p>
          <a:p>
            <a:pPr algn="justLow" rtl="1"/>
            <a:r>
              <a:rPr lang="fa-IR" sz="1400" b="1" i="0" u="none" strike="noStrike" baseline="0" dirty="0">
                <a:solidFill>
                  <a:srgbClr val="000000"/>
                </a:solidFill>
                <a:latin typeface="wMitra"/>
                <a:cs typeface="B Zar" panose="00000400000000000000" pitchFamily="2" charset="-78"/>
              </a:rPr>
              <a:t>٭پولیپ آدنوماتوز یا بدون پایه(</a:t>
            </a:r>
            <a:r>
              <a:rPr lang="en-US" sz="1400" b="1" i="0" u="none" strike="noStrike" baseline="0" dirty="0">
                <a:solidFill>
                  <a:srgbClr val="000000"/>
                </a:solidFill>
                <a:latin typeface="Calibri" panose="020F0502020204030204" pitchFamily="34" charset="0"/>
                <a:cs typeface="B Zar" panose="00000400000000000000" pitchFamily="2" charset="-78"/>
              </a:rPr>
              <a:t>SSP </a:t>
            </a:r>
            <a:r>
              <a:rPr lang="fa-IR" sz="1400" b="1" i="0" u="none" strike="noStrike" baseline="0" dirty="0">
                <a:solidFill>
                  <a:srgbClr val="000000"/>
                </a:solidFill>
                <a:latin typeface="wMitra"/>
                <a:cs typeface="B Zar" panose="00000400000000000000" pitchFamily="2" charset="-78"/>
              </a:rPr>
              <a:t>) با اندازه 1 سانتیمتر و بیشتر به هر تعداد</a:t>
            </a:r>
          </a:p>
          <a:p>
            <a:pPr algn="justLow" rtl="1"/>
            <a:r>
              <a:rPr lang="fa-IR" sz="1400" b="1" i="0" u="none" strike="noStrike" baseline="0" dirty="0">
                <a:solidFill>
                  <a:srgbClr val="000000"/>
                </a:solidFill>
                <a:latin typeface="wMitra"/>
                <a:cs typeface="B Zar" panose="00000400000000000000" pitchFamily="2" charset="-78"/>
              </a:rPr>
              <a:t>٭پولیپ آدنوماتوز یا بدون پایه(</a:t>
            </a:r>
            <a:r>
              <a:rPr lang="en-US" sz="1400" b="1" i="0" u="none" strike="noStrike" baseline="0" dirty="0">
                <a:solidFill>
                  <a:srgbClr val="000000"/>
                </a:solidFill>
                <a:latin typeface="Calibri" panose="020F0502020204030204" pitchFamily="34" charset="0"/>
                <a:cs typeface="B Zar" panose="00000400000000000000" pitchFamily="2" charset="-78"/>
              </a:rPr>
              <a:t>SSP </a:t>
            </a:r>
            <a:r>
              <a:rPr lang="fa-IR" sz="1400" b="1" i="0" u="none" strike="noStrike" baseline="0" dirty="0">
                <a:solidFill>
                  <a:srgbClr val="000000"/>
                </a:solidFill>
                <a:latin typeface="wMitra"/>
                <a:cs typeface="B Zar" panose="00000400000000000000" pitchFamily="2" charset="-78"/>
              </a:rPr>
              <a:t>) با هر اندازه ای به تعداد 3 یا بیشتر</a:t>
            </a:r>
          </a:p>
          <a:p>
            <a:pPr algn="justLow" rtl="1"/>
            <a:r>
              <a:rPr lang="fa-IR" sz="1400" b="1" i="0" u="none" strike="noStrike" baseline="0" dirty="0">
                <a:solidFill>
                  <a:srgbClr val="000000"/>
                </a:solidFill>
                <a:latin typeface="wMitra"/>
                <a:cs typeface="B Zar" panose="00000400000000000000" pitchFamily="2" charset="-78"/>
              </a:rPr>
              <a:t>٭پولیپ هیپرلاستیک با اندازه 1 سانتیمتر و بیشتر به هر تعداد</a:t>
            </a:r>
          </a:p>
          <a:p>
            <a:pPr algn="justLow" rtl="1"/>
            <a:r>
              <a:rPr lang="fa-IR" sz="1400" b="1" i="0" u="none" strike="noStrike" baseline="0" dirty="0">
                <a:solidFill>
                  <a:srgbClr val="000000"/>
                </a:solidFill>
                <a:latin typeface="wMitra"/>
                <a:cs typeface="B Zar" panose="00000400000000000000" pitchFamily="2" charset="-78"/>
              </a:rPr>
              <a:t>٭پولیپ ویلوس یا توبولوویلوس با هر اندازه و تعدادی</a:t>
            </a:r>
          </a:p>
          <a:p>
            <a:pPr algn="justLow" rtl="1"/>
            <a:r>
              <a:rPr lang="fa-IR" sz="1400" b="1" i="0" u="none" strike="noStrike" baseline="0" dirty="0">
                <a:solidFill>
                  <a:srgbClr val="000000"/>
                </a:solidFill>
                <a:latin typeface="wMitra"/>
                <a:cs typeface="B Zar" panose="00000400000000000000" pitchFamily="2" charset="-78"/>
              </a:rPr>
              <a:t>٭پولیپ از هر نوع با دیسپلازی دارای درجه تمایز بالا (</a:t>
            </a:r>
            <a:r>
              <a:rPr lang="en-US" sz="1400" b="1" i="0" u="none" strike="noStrike" baseline="0" dirty="0">
                <a:solidFill>
                  <a:srgbClr val="000000"/>
                </a:solidFill>
                <a:latin typeface="wMitra"/>
                <a:cs typeface="B Zar" panose="00000400000000000000" pitchFamily="2" charset="-78"/>
              </a:rPr>
              <a:t>High Grade</a:t>
            </a:r>
            <a:r>
              <a:rPr lang="fa-IR" sz="1400" b="1" i="0" u="none" strike="noStrike" baseline="0" dirty="0">
                <a:solidFill>
                  <a:srgbClr val="000000"/>
                </a:solidFill>
                <a:latin typeface="wMitra"/>
                <a:cs typeface="B Zar" panose="00000400000000000000" pitchFamily="2" charset="-78"/>
              </a:rPr>
              <a:t>)</a:t>
            </a:r>
            <a:endParaRPr lang="en-US" sz="1800" b="1" dirty="0">
              <a:cs typeface="B Zar" panose="00000400000000000000" pitchFamily="2" charset="-78"/>
            </a:endParaRPr>
          </a:p>
        </p:txBody>
      </p:sp>
    </p:spTree>
    <p:extLst>
      <p:ext uri="{BB962C8B-B14F-4D97-AF65-F5344CB8AC3E}">
        <p14:creationId xmlns:p14="http://schemas.microsoft.com/office/powerpoint/2010/main" val="3845395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7E87-79CE-F382-4CAA-FD2B6A46244C}"/>
              </a:ext>
            </a:extLst>
          </p:cNvPr>
          <p:cNvSpPr>
            <a:spLocks noGrp="1"/>
          </p:cNvSpPr>
          <p:nvPr>
            <p:ph type="title"/>
          </p:nvPr>
        </p:nvSpPr>
        <p:spPr>
          <a:xfrm>
            <a:off x="1295402" y="982132"/>
            <a:ext cx="9601196" cy="806911"/>
          </a:xfrm>
        </p:spPr>
        <p:txBody>
          <a:bodyPr>
            <a:normAutofit fontScale="90000"/>
          </a:bodyPr>
          <a:lstStyle/>
          <a:p>
            <a:pPr algn="r" rtl="1"/>
            <a:r>
              <a:rPr lang="fa-IR" sz="2700" b="1" dirty="0">
                <a:solidFill>
                  <a:srgbClr val="0070C0"/>
                </a:solidFill>
                <a:latin typeface="wMitra"/>
                <a:cs typeface="B Jadid" panose="00000700000000000000" pitchFamily="2" charset="-78"/>
              </a:rPr>
              <a:t/>
            </a:r>
            <a:br>
              <a:rPr lang="fa-IR" sz="2700" b="1" dirty="0">
                <a:solidFill>
                  <a:srgbClr val="0070C0"/>
                </a:solidFill>
                <a:latin typeface="wMitra"/>
                <a:cs typeface="B Jadid" panose="00000700000000000000" pitchFamily="2" charset="-78"/>
              </a:rPr>
            </a:br>
            <a:r>
              <a:rPr lang="fa-IR" sz="2700" b="1" dirty="0">
                <a:solidFill>
                  <a:srgbClr val="0070C0"/>
                </a:solidFill>
                <a:latin typeface="wMitra"/>
                <a:cs typeface="B Jadid" panose="00000700000000000000" pitchFamily="2" charset="-78"/>
              </a:rPr>
              <a:t>بیماران به سه منظور زیر از سطح پزشک شبکه به پزشک متخصص گوارش ارجاع می گردند:</a:t>
            </a:r>
            <a:br>
              <a:rPr lang="fa-IR" sz="2700" b="1" dirty="0">
                <a:solidFill>
                  <a:srgbClr val="0070C0"/>
                </a:solidFill>
                <a:latin typeface="wMitra"/>
                <a:cs typeface="B Jadid" panose="00000700000000000000" pitchFamily="2" charset="-78"/>
              </a:rPr>
            </a:br>
            <a:endParaRPr lang="en-US" dirty="0">
              <a:solidFill>
                <a:srgbClr val="0070C0"/>
              </a:solidFill>
              <a:cs typeface="B Jadid" panose="00000700000000000000" pitchFamily="2" charset="-78"/>
            </a:endParaRPr>
          </a:p>
        </p:txBody>
      </p:sp>
      <p:sp>
        <p:nvSpPr>
          <p:cNvPr id="3" name="Content Placeholder 2">
            <a:extLst>
              <a:ext uri="{FF2B5EF4-FFF2-40B4-BE49-F238E27FC236}">
                <a16:creationId xmlns:a16="http://schemas.microsoft.com/office/drawing/2014/main" id="{8DD7F360-5CCF-EA55-73DE-463E1842B8DD}"/>
              </a:ext>
            </a:extLst>
          </p:cNvPr>
          <p:cNvSpPr>
            <a:spLocks noGrp="1"/>
          </p:cNvSpPr>
          <p:nvPr>
            <p:ph idx="1"/>
          </p:nvPr>
        </p:nvSpPr>
        <p:spPr/>
        <p:txBody>
          <a:bodyPr>
            <a:normAutofit/>
          </a:bodyPr>
          <a:lstStyle/>
          <a:p>
            <a:pPr algn="justLow" rtl="1">
              <a:lnSpc>
                <a:spcPct val="200000"/>
              </a:lnSpc>
            </a:pPr>
            <a:r>
              <a:rPr lang="fa-IR" b="1" i="0" u="none" strike="noStrike" baseline="0" dirty="0">
                <a:latin typeface="wMitra"/>
                <a:cs typeface="B Zar" panose="00000400000000000000" pitchFamily="2" charset="-78"/>
              </a:rPr>
              <a:t>◦ انجام کولونوسکوپی</a:t>
            </a:r>
          </a:p>
          <a:p>
            <a:pPr algn="justLow" rtl="1">
              <a:lnSpc>
                <a:spcPct val="200000"/>
              </a:lnSpc>
            </a:pPr>
            <a:r>
              <a:rPr lang="fa-IR" b="1" i="0" u="none" strike="noStrike" baseline="0" dirty="0">
                <a:latin typeface="wMitra"/>
                <a:cs typeface="B Zar" panose="00000400000000000000" pitchFamily="2" charset="-78"/>
              </a:rPr>
              <a:t>◦ انجام ویزیت گوارش و تصمیم گیری در مورد وضعیت بیمار</a:t>
            </a:r>
          </a:p>
          <a:p>
            <a:pPr algn="justLow" rtl="1">
              <a:lnSpc>
                <a:spcPct val="200000"/>
              </a:lnSpc>
            </a:pPr>
            <a:r>
              <a:rPr lang="fa-IR" b="1" i="0" u="none" strike="noStrike" baseline="0" dirty="0">
                <a:latin typeface="wMitra"/>
                <a:cs typeface="B Zar" panose="00000400000000000000" pitchFamily="2" charset="-78"/>
              </a:rPr>
              <a:t>◦ به دلیل نتایج حاصل از کولونوسکوپی</a:t>
            </a:r>
            <a:endParaRPr lang="en-US" sz="3200" b="1" dirty="0">
              <a:cs typeface="B Zar" panose="00000400000000000000" pitchFamily="2" charset="-78"/>
            </a:endParaRPr>
          </a:p>
        </p:txBody>
      </p:sp>
    </p:spTree>
    <p:extLst>
      <p:ext uri="{BB962C8B-B14F-4D97-AF65-F5344CB8AC3E}">
        <p14:creationId xmlns:p14="http://schemas.microsoft.com/office/powerpoint/2010/main" val="4044577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B845-1893-E253-D974-A14EA917E5D9}"/>
              </a:ext>
            </a:extLst>
          </p:cNvPr>
          <p:cNvSpPr>
            <a:spLocks noGrp="1"/>
          </p:cNvSpPr>
          <p:nvPr>
            <p:ph type="title"/>
          </p:nvPr>
        </p:nvSpPr>
        <p:spPr>
          <a:xfrm>
            <a:off x="1295402" y="982133"/>
            <a:ext cx="9518372" cy="700894"/>
          </a:xfrm>
        </p:spPr>
        <p:txBody>
          <a:bodyPr>
            <a:normAutofit/>
          </a:bodyPr>
          <a:lstStyle/>
          <a:p>
            <a:pPr algn="r" rtl="1"/>
            <a:r>
              <a:rPr lang="fa-IR" sz="2400" b="0" i="0" u="none" strike="noStrike" baseline="0" dirty="0">
                <a:solidFill>
                  <a:srgbClr val="0070C0"/>
                </a:solidFill>
                <a:latin typeface="IRANSansXFaNum-Black"/>
                <a:cs typeface="B Jadid" panose="00000700000000000000" pitchFamily="2" charset="-78"/>
              </a:rPr>
              <a:t>دستورالعمل انجام آزمایش </a:t>
            </a:r>
            <a:r>
              <a:rPr lang="en-US" sz="3200" i="1" u="sng" dirty="0">
                <a:solidFill>
                  <a:srgbClr val="FF0000"/>
                </a:solidFill>
                <a:latin typeface="IRANSansXFaNum-Black"/>
                <a:cs typeface="B Jadid" panose="00000700000000000000" pitchFamily="2" charset="-78"/>
              </a:rPr>
              <a:t>FIT</a:t>
            </a:r>
            <a:endParaRPr lang="en-US" sz="5400" i="1" u="sng" dirty="0">
              <a:solidFill>
                <a:srgbClr val="FF0000"/>
              </a:solidFill>
              <a:cs typeface="B Jadid" panose="00000700000000000000" pitchFamily="2" charset="-78"/>
            </a:endParaRPr>
          </a:p>
        </p:txBody>
      </p:sp>
      <p:sp>
        <p:nvSpPr>
          <p:cNvPr id="3" name="Content Placeholder 2">
            <a:extLst>
              <a:ext uri="{FF2B5EF4-FFF2-40B4-BE49-F238E27FC236}">
                <a16:creationId xmlns:a16="http://schemas.microsoft.com/office/drawing/2014/main" id="{45E7D901-3BA1-0D86-1A6E-327EF683BBEC}"/>
              </a:ext>
            </a:extLst>
          </p:cNvPr>
          <p:cNvSpPr>
            <a:spLocks noGrp="1"/>
          </p:cNvSpPr>
          <p:nvPr>
            <p:ph idx="1"/>
          </p:nvPr>
        </p:nvSpPr>
        <p:spPr>
          <a:xfrm>
            <a:off x="1295401" y="1802297"/>
            <a:ext cx="9601196" cy="4073572"/>
          </a:xfrm>
        </p:spPr>
        <p:txBody>
          <a:bodyPr>
            <a:normAutofit/>
          </a:bodyPr>
          <a:lstStyle/>
          <a:p>
            <a:pPr algn="justLow" rtl="1">
              <a:lnSpc>
                <a:spcPct val="150000"/>
              </a:lnSpc>
            </a:pPr>
            <a:r>
              <a:rPr lang="fa-IR" sz="2000" b="1" i="0" u="none" strike="noStrike" baseline="0" dirty="0">
                <a:latin typeface="wMitra"/>
                <a:cs typeface="B Zar" panose="00000400000000000000" pitchFamily="2" charset="-78"/>
              </a:rPr>
              <a:t>تست خون مخفی در مدفوع به روش ایمونوشیمی(</a:t>
            </a:r>
            <a:r>
              <a:rPr lang="en-US" sz="2000" b="1" i="0" u="none" strike="noStrike" baseline="0" dirty="0">
                <a:latin typeface="Calibri" panose="020F0502020204030204" pitchFamily="34" charset="0"/>
                <a:cs typeface="B Zar" panose="00000400000000000000" pitchFamily="2" charset="-78"/>
              </a:rPr>
              <a:t>FIT</a:t>
            </a:r>
            <a:r>
              <a:rPr lang="fa-IR" sz="2000" b="1" i="0" u="none" strike="noStrike" baseline="0" dirty="0">
                <a:latin typeface="Calibri" panose="020F0502020204030204" pitchFamily="34" charset="0"/>
                <a:cs typeface="B Zar" panose="00000400000000000000" pitchFamily="2" charset="-78"/>
              </a:rPr>
              <a:t> </a:t>
            </a:r>
            <a:r>
              <a:rPr lang="en-US" sz="2000" b="1" i="0" u="none" strike="noStrike" baseline="0" dirty="0">
                <a:latin typeface="Calibri" panose="020F0502020204030204" pitchFamily="34" charset="0"/>
                <a:cs typeface="B Zar" panose="00000400000000000000" pitchFamily="2" charset="-78"/>
              </a:rPr>
              <a:t> </a:t>
            </a:r>
            <a:r>
              <a:rPr lang="fa-IR" sz="2000" b="1" i="0" u="none" strike="noStrike" baseline="0" dirty="0">
                <a:latin typeface="wMitra"/>
                <a:cs typeface="B Zar" panose="00000400000000000000" pitchFamily="2" charset="-78"/>
              </a:rPr>
              <a:t>یا</a:t>
            </a:r>
            <a:r>
              <a:rPr lang="en-US" sz="2000" b="1" i="0" u="none" strike="noStrike" baseline="0" dirty="0">
                <a:latin typeface="Calibri" panose="020F0502020204030204" pitchFamily="34" charset="0"/>
                <a:cs typeface="B Zar" panose="00000400000000000000" pitchFamily="2" charset="-78"/>
              </a:rPr>
              <a:t>IFOBT </a:t>
            </a:r>
            <a:r>
              <a:rPr lang="fa-IR" sz="2000" b="1" i="0" u="none" strike="noStrike" baseline="0" dirty="0">
                <a:latin typeface="Calibri" panose="020F0502020204030204" pitchFamily="34" charset="0"/>
                <a:cs typeface="B Zar" panose="00000400000000000000" pitchFamily="2" charset="-78"/>
              </a:rPr>
              <a:t>) </a:t>
            </a:r>
            <a:r>
              <a:rPr lang="fa-IR" sz="2000" b="1" i="0" u="none" strike="noStrike" baseline="0" dirty="0">
                <a:latin typeface="wMitra"/>
                <a:cs typeface="B Zar" panose="00000400000000000000" pitchFamily="2" charset="-78"/>
              </a:rPr>
              <a:t>یک سنجش سریع یک مرحله ای جهت تشخیص کیفی خون پنهان در مدفوع انسانی به روش ایمونوشیمی است. </a:t>
            </a:r>
          </a:p>
          <a:p>
            <a:pPr algn="justLow" rtl="1">
              <a:lnSpc>
                <a:spcPct val="150000"/>
              </a:lnSpc>
            </a:pPr>
            <a:r>
              <a:rPr lang="fa-IR" sz="2800" b="1" i="0" u="none" strike="noStrike" baseline="0" dirty="0">
                <a:solidFill>
                  <a:srgbClr val="FF0000"/>
                </a:solidFill>
                <a:latin typeface="wMitra"/>
                <a:cs typeface="B Yagut" panose="00000400000000000000" pitchFamily="2" charset="-78"/>
              </a:rPr>
              <a:t>مزیت مهم این روش آن است که نتایج برخلاف رو ش های قدیمی اندازه گیری خون مخفی یا </a:t>
            </a:r>
            <a:r>
              <a:rPr lang="en-US" sz="2800" b="1" i="0" u="none" strike="noStrike" baseline="0" dirty="0">
                <a:solidFill>
                  <a:srgbClr val="FF0000"/>
                </a:solidFill>
                <a:latin typeface="Calibri" panose="020F0502020204030204" pitchFamily="34" charset="0"/>
                <a:cs typeface="B Yagut" panose="00000400000000000000" pitchFamily="2" charset="-78"/>
              </a:rPr>
              <a:t>IFOBT </a:t>
            </a:r>
            <a:r>
              <a:rPr lang="fa-IR" sz="2800" b="1" i="0" u="none" strike="noStrike" baseline="0" dirty="0">
                <a:solidFill>
                  <a:srgbClr val="FF0000"/>
                </a:solidFill>
                <a:latin typeface="Calibri" panose="020F0502020204030204" pitchFamily="34" charset="0"/>
                <a:cs typeface="B Yagut" panose="00000400000000000000" pitchFamily="2" charset="-78"/>
              </a:rPr>
              <a:t> </a:t>
            </a:r>
            <a:r>
              <a:rPr lang="fa-IR" sz="2800" b="1" i="0" u="sng" strike="noStrike" baseline="0" dirty="0">
                <a:solidFill>
                  <a:srgbClr val="FF0000"/>
                </a:solidFill>
                <a:latin typeface="wMitra"/>
                <a:cs typeface="B Yagut" panose="00000400000000000000" pitchFamily="2" charset="-78"/>
              </a:rPr>
              <a:t>تحت تأثیر رژیم غذایی بیمار قرار نمی گیرد</a:t>
            </a:r>
            <a:r>
              <a:rPr lang="fa-IR" sz="2800" b="1" i="0" u="none" strike="noStrike" baseline="0" dirty="0">
                <a:solidFill>
                  <a:srgbClr val="FF0000"/>
                </a:solidFill>
                <a:latin typeface="wMitra"/>
                <a:cs typeface="B Yagut" panose="00000400000000000000" pitchFamily="2" charset="-78"/>
              </a:rPr>
              <a:t>.</a:t>
            </a:r>
            <a:endParaRPr lang="en-US" sz="3600" b="1" dirty="0">
              <a:solidFill>
                <a:srgbClr val="FF0000"/>
              </a:solidFill>
              <a:cs typeface="B Yagut" panose="00000400000000000000" pitchFamily="2" charset="-78"/>
            </a:endParaRPr>
          </a:p>
        </p:txBody>
      </p:sp>
    </p:spTree>
    <p:extLst>
      <p:ext uri="{BB962C8B-B14F-4D97-AF65-F5344CB8AC3E}">
        <p14:creationId xmlns:p14="http://schemas.microsoft.com/office/powerpoint/2010/main" val="2983212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683A-FD76-3AC6-2745-3954FDE2D7B0}"/>
              </a:ext>
            </a:extLst>
          </p:cNvPr>
          <p:cNvSpPr>
            <a:spLocks noGrp="1"/>
          </p:cNvSpPr>
          <p:nvPr>
            <p:ph type="title"/>
          </p:nvPr>
        </p:nvSpPr>
        <p:spPr>
          <a:xfrm>
            <a:off x="1295402" y="982133"/>
            <a:ext cx="9601196" cy="528616"/>
          </a:xfrm>
        </p:spPr>
        <p:txBody>
          <a:bodyPr>
            <a:normAutofit/>
          </a:bodyPr>
          <a:lstStyle/>
          <a:p>
            <a:pPr algn="r" rtl="1"/>
            <a:r>
              <a:rPr lang="fa-IR" sz="2000" b="1" i="0" u="none" strike="noStrike" baseline="0" dirty="0">
                <a:solidFill>
                  <a:srgbClr val="0070C0"/>
                </a:solidFill>
                <a:latin typeface="IRANSansXFaNum-ExtraBold"/>
                <a:cs typeface="B Jadid" panose="00000700000000000000" pitchFamily="2" charset="-78"/>
              </a:rPr>
              <a:t>محتویات و شرایط نگهداری کیت </a:t>
            </a:r>
            <a:r>
              <a:rPr lang="en-US" sz="2800" b="1" i="0" u="none" strike="noStrike" baseline="0" dirty="0">
                <a:solidFill>
                  <a:srgbClr val="FF0000"/>
                </a:solidFill>
                <a:latin typeface="IRANSansXFaNum-ExtraBold"/>
                <a:cs typeface="B Jadid" panose="00000700000000000000" pitchFamily="2" charset="-78"/>
              </a:rPr>
              <a:t>FIT</a:t>
            </a:r>
            <a:endParaRPr lang="en-US" sz="4800" dirty="0">
              <a:solidFill>
                <a:srgbClr val="FF0000"/>
              </a:solidFill>
              <a:cs typeface="B Jadid" panose="00000700000000000000" pitchFamily="2" charset="-78"/>
            </a:endParaRPr>
          </a:p>
        </p:txBody>
      </p:sp>
      <p:sp>
        <p:nvSpPr>
          <p:cNvPr id="3" name="Content Placeholder 2">
            <a:extLst>
              <a:ext uri="{FF2B5EF4-FFF2-40B4-BE49-F238E27FC236}">
                <a16:creationId xmlns:a16="http://schemas.microsoft.com/office/drawing/2014/main" id="{F88059D9-1BD8-432B-C8B6-21AE7A17D0B6}"/>
              </a:ext>
            </a:extLst>
          </p:cNvPr>
          <p:cNvSpPr>
            <a:spLocks noGrp="1"/>
          </p:cNvSpPr>
          <p:nvPr>
            <p:ph idx="1"/>
          </p:nvPr>
        </p:nvSpPr>
        <p:spPr>
          <a:xfrm>
            <a:off x="1166191" y="1669775"/>
            <a:ext cx="9859618" cy="4206094"/>
          </a:xfrm>
        </p:spPr>
        <p:txBody>
          <a:bodyPr>
            <a:normAutofit/>
          </a:bodyPr>
          <a:lstStyle/>
          <a:p>
            <a:pPr algn="justLow" rtl="1">
              <a:lnSpc>
                <a:spcPct val="200000"/>
              </a:lnSpc>
            </a:pPr>
            <a:r>
              <a:rPr lang="fa-IR" b="1" i="0" u="none" strike="noStrike" baseline="0" dirty="0">
                <a:latin typeface="wMitra"/>
                <a:cs typeface="B Karim" panose="00000400000000000000" pitchFamily="2" charset="-78"/>
              </a:rPr>
              <a:t>هر بسته کیت شامل ظرف جمع آوری مدفوع حاوی بافر استخراج، کاست مورد استفاده برای انجام تست (حاوی یک عدد کاست و ماده جاذب رطوبت) و دستورالعمل استفاده از کیت است. کیت (بافر و کاست) در دمای اتاق یا یخچال ( 2 تا 30 درجه سانتی گراد) قابل نگهداری هستند. کیت ها تا تاریخ چاپ شده بر روی بسته بندی پایدار بوده و پس از آن قابل مصرف نیستند. توجه گردد که باید از یخ زدن محتویات کیت باید جلوگیری شود.</a:t>
            </a:r>
            <a:endParaRPr lang="en-US" sz="3200" b="1" dirty="0">
              <a:cs typeface="B Karim" panose="00000400000000000000" pitchFamily="2" charset="-78"/>
            </a:endParaRPr>
          </a:p>
        </p:txBody>
      </p:sp>
    </p:spTree>
    <p:extLst>
      <p:ext uri="{BB962C8B-B14F-4D97-AF65-F5344CB8AC3E}">
        <p14:creationId xmlns:p14="http://schemas.microsoft.com/office/powerpoint/2010/main" val="29377598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66F9-0141-4463-310C-6AC648B4C254}"/>
              </a:ext>
            </a:extLst>
          </p:cNvPr>
          <p:cNvSpPr>
            <a:spLocks noGrp="1"/>
          </p:cNvSpPr>
          <p:nvPr>
            <p:ph type="title"/>
          </p:nvPr>
        </p:nvSpPr>
        <p:spPr>
          <a:xfrm>
            <a:off x="1295401" y="756846"/>
            <a:ext cx="9601196" cy="674390"/>
          </a:xfrm>
        </p:spPr>
        <p:txBody>
          <a:bodyPr>
            <a:normAutofit/>
          </a:bodyPr>
          <a:lstStyle/>
          <a:p>
            <a:pPr algn="r" rtl="1"/>
            <a:r>
              <a:rPr lang="fa-IR" sz="2000" b="1" i="0" u="none" strike="noStrike" baseline="0" dirty="0">
                <a:solidFill>
                  <a:srgbClr val="007EC6"/>
                </a:solidFill>
                <a:latin typeface="IRANSansXFaNum-ExtraBold"/>
                <a:cs typeface="B Jadid" panose="00000700000000000000" pitchFamily="2" charset="-78"/>
              </a:rPr>
              <a:t>نمونه گیری توسط بیمار(مراجعه کننده)</a:t>
            </a:r>
            <a:endParaRPr lang="en-US" sz="4800" dirty="0">
              <a:cs typeface="B Jadid" panose="00000700000000000000" pitchFamily="2" charset="-78"/>
            </a:endParaRPr>
          </a:p>
        </p:txBody>
      </p:sp>
      <p:sp>
        <p:nvSpPr>
          <p:cNvPr id="3" name="Content Placeholder 2">
            <a:extLst>
              <a:ext uri="{FF2B5EF4-FFF2-40B4-BE49-F238E27FC236}">
                <a16:creationId xmlns:a16="http://schemas.microsoft.com/office/drawing/2014/main" id="{85456B5D-8BCA-0097-A792-75890663D874}"/>
              </a:ext>
            </a:extLst>
          </p:cNvPr>
          <p:cNvSpPr>
            <a:spLocks noGrp="1"/>
          </p:cNvSpPr>
          <p:nvPr>
            <p:ph idx="1"/>
          </p:nvPr>
        </p:nvSpPr>
        <p:spPr>
          <a:xfrm>
            <a:off x="1295401" y="1431237"/>
            <a:ext cx="9601196" cy="4444632"/>
          </a:xfrm>
        </p:spPr>
        <p:txBody>
          <a:bodyPr>
            <a:normAutofit fontScale="92500" lnSpcReduction="10000"/>
          </a:bodyPr>
          <a:lstStyle/>
          <a:p>
            <a:pPr algn="justLow" rtl="1">
              <a:lnSpc>
                <a:spcPct val="150000"/>
              </a:lnSpc>
            </a:pPr>
            <a:r>
              <a:rPr lang="fa-IR" i="0" u="none" strike="noStrike" baseline="0" dirty="0">
                <a:latin typeface="wMitra"/>
                <a:cs typeface="B Zar" panose="00000400000000000000" pitchFamily="2" charset="-78"/>
              </a:rPr>
              <a:t>بخش اول این آزمایش توسط خود فرد مراجعه کننده قابل انجام است، بنابراین باید برای به دست آمدن بهترین پاسخ، شیوه نمونه گیری توسط بهورز یا مراقب سامت، به درستی به فرد آموزش داده شود.</a:t>
            </a:r>
          </a:p>
          <a:p>
            <a:pPr algn="justLow" rtl="1">
              <a:lnSpc>
                <a:spcPct val="150000"/>
              </a:lnSpc>
            </a:pPr>
            <a:r>
              <a:rPr lang="fa-IR" i="0" u="none" strike="noStrike" baseline="0" dirty="0">
                <a:latin typeface="wMitra"/>
                <a:cs typeface="B Zar" panose="00000400000000000000" pitchFamily="2" charset="-78"/>
              </a:rPr>
              <a:t> برای جمع آوری درست نمونه، بیمار باید از محل تجمع مدفوع نمونه برداری کند که می تواند از ظرف جمع آوری نمونه باشد (که توسط بهورز یا مراقب سلامت به بیمار ارائه می گردد) یا از داخل کاسه توالت.</a:t>
            </a:r>
          </a:p>
          <a:p>
            <a:pPr algn="justLow" rtl="1">
              <a:lnSpc>
                <a:spcPct val="150000"/>
              </a:lnSpc>
            </a:pPr>
            <a:r>
              <a:rPr lang="fa-IR" i="0" u="none" strike="noStrike" baseline="0" dirty="0">
                <a:latin typeface="wMitra"/>
                <a:cs typeface="B Zar" panose="00000400000000000000" pitchFamily="2" charset="-78"/>
              </a:rPr>
              <a:t>در صورت نمونه برداری از کاسه توالت، کف توالت باید کاملاً شسته و عاری از مواد شوینده و پاک کننده باشد. ترجیحاً بهتر است دو بار سیفون کشیده شود یا مقداری آب قبل از دفع مدفوع ریخته و کاسه توالت شسته شود.</a:t>
            </a:r>
          </a:p>
          <a:p>
            <a:pPr algn="justLow" rtl="1">
              <a:lnSpc>
                <a:spcPct val="150000"/>
              </a:lnSpc>
            </a:pPr>
            <a:r>
              <a:rPr lang="fa-IR" i="0" u="none" strike="noStrike" baseline="0" dirty="0">
                <a:latin typeface="wMitra"/>
                <a:cs typeface="B Zar" panose="00000400000000000000" pitchFamily="2" charset="-78"/>
              </a:rPr>
              <a:t> لوله جمع آوری نمونه را به صورت ایستاده نگه داشته و درپوش آن را باز نموده و قسمت میله متصل به درب ظرف (قاشقک درون آن) بیرون آورده شود.</a:t>
            </a:r>
            <a:endParaRPr lang="en-US" sz="3200" dirty="0">
              <a:cs typeface="B Zar" panose="00000400000000000000" pitchFamily="2" charset="-78"/>
            </a:endParaRPr>
          </a:p>
        </p:txBody>
      </p:sp>
    </p:spTree>
    <p:extLst>
      <p:ext uri="{BB962C8B-B14F-4D97-AF65-F5344CB8AC3E}">
        <p14:creationId xmlns:p14="http://schemas.microsoft.com/office/powerpoint/2010/main" val="2861588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AF6E54-DD6F-7EA1-350F-12A67A4CA480}"/>
              </a:ext>
            </a:extLst>
          </p:cNvPr>
          <p:cNvPicPr>
            <a:picLocks noGrp="1" noChangeAspect="1"/>
          </p:cNvPicPr>
          <p:nvPr>
            <p:ph idx="1"/>
          </p:nvPr>
        </p:nvPicPr>
        <p:blipFill>
          <a:blip r:embed="rId2">
            <a:duotone>
              <a:prstClr val="black"/>
              <a:srgbClr val="D9C3A5">
                <a:tint val="50000"/>
                <a:satMod val="180000"/>
              </a:srgbClr>
            </a:duotone>
          </a:blip>
          <a:stretch>
            <a:fillRect/>
          </a:stretch>
        </p:blipFill>
        <p:spPr>
          <a:xfrm>
            <a:off x="1126435" y="689112"/>
            <a:ext cx="9780104" cy="2505213"/>
          </a:xfrm>
          <a:ln>
            <a:solidFill>
              <a:srgbClr val="0070C0"/>
            </a:solidFill>
          </a:ln>
        </p:spPr>
      </p:pic>
      <p:pic>
        <p:nvPicPr>
          <p:cNvPr id="7" name="Picture 6">
            <a:extLst>
              <a:ext uri="{FF2B5EF4-FFF2-40B4-BE49-F238E27FC236}">
                <a16:creationId xmlns:a16="http://schemas.microsoft.com/office/drawing/2014/main" id="{CB63AFC9-F4BE-E8DE-FA98-9F22E40A9153}"/>
              </a:ext>
            </a:extLst>
          </p:cNvPr>
          <p:cNvPicPr>
            <a:picLocks noChangeAspect="1"/>
          </p:cNvPicPr>
          <p:nvPr/>
        </p:nvPicPr>
        <p:blipFill>
          <a:blip r:embed="rId3">
            <a:biLevel thresh="75000"/>
          </a:blip>
          <a:stretch>
            <a:fillRect/>
          </a:stretch>
        </p:blipFill>
        <p:spPr>
          <a:xfrm>
            <a:off x="1921565" y="3429000"/>
            <a:ext cx="8295861" cy="1977887"/>
          </a:xfrm>
          <a:prstGeom prst="rect">
            <a:avLst/>
          </a:prstGeom>
          <a:solidFill>
            <a:schemeClr val="tx2">
              <a:lumMod val="25000"/>
              <a:lumOff val="75000"/>
            </a:schemeClr>
          </a:solidFill>
          <a:ln>
            <a:solidFill>
              <a:schemeClr val="accent2">
                <a:lumMod val="75000"/>
              </a:schemeClr>
            </a:solidFill>
          </a:ln>
        </p:spPr>
      </p:pic>
      <p:sp>
        <p:nvSpPr>
          <p:cNvPr id="9" name="TextBox 8">
            <a:extLst>
              <a:ext uri="{FF2B5EF4-FFF2-40B4-BE49-F238E27FC236}">
                <a16:creationId xmlns:a16="http://schemas.microsoft.com/office/drawing/2014/main" id="{2ED2CD14-F581-FC08-4AA8-10C728E55424}"/>
              </a:ext>
            </a:extLst>
          </p:cNvPr>
          <p:cNvSpPr txBox="1"/>
          <p:nvPr/>
        </p:nvSpPr>
        <p:spPr>
          <a:xfrm>
            <a:off x="6347792" y="4932809"/>
            <a:ext cx="1470990" cy="253916"/>
          </a:xfrm>
          <a:prstGeom prst="rect">
            <a:avLst/>
          </a:prstGeom>
          <a:noFill/>
        </p:spPr>
        <p:txBody>
          <a:bodyPr wrap="square">
            <a:spAutoFit/>
          </a:bodyPr>
          <a:lstStyle/>
          <a:p>
            <a:pPr algn="r" rtl="1"/>
            <a:r>
              <a:rPr lang="fa-IR" sz="1050" b="0" i="0" u="none" strike="noStrike" baseline="0" dirty="0">
                <a:latin typeface="IRANSansXFaNum-Medium"/>
                <a:cs typeface="B Zar" panose="00000400000000000000" pitchFamily="2" charset="-78"/>
              </a:rPr>
              <a:t>قاشقک جمع کننده نمونه</a:t>
            </a:r>
            <a:endParaRPr lang="en-US" sz="2800" dirty="0">
              <a:cs typeface="B Zar" panose="00000400000000000000" pitchFamily="2" charset="-78"/>
            </a:endParaRPr>
          </a:p>
        </p:txBody>
      </p:sp>
      <p:sp>
        <p:nvSpPr>
          <p:cNvPr id="11" name="TextBox 10">
            <a:extLst>
              <a:ext uri="{FF2B5EF4-FFF2-40B4-BE49-F238E27FC236}">
                <a16:creationId xmlns:a16="http://schemas.microsoft.com/office/drawing/2014/main" id="{90EFA326-C0E0-8424-AAA6-36F08FF4B829}"/>
              </a:ext>
            </a:extLst>
          </p:cNvPr>
          <p:cNvSpPr txBox="1"/>
          <p:nvPr/>
        </p:nvSpPr>
        <p:spPr>
          <a:xfrm>
            <a:off x="752059" y="5539409"/>
            <a:ext cx="10349948" cy="523220"/>
          </a:xfrm>
          <a:prstGeom prst="rect">
            <a:avLst/>
          </a:prstGeom>
          <a:noFill/>
        </p:spPr>
        <p:txBody>
          <a:bodyPr wrap="square">
            <a:spAutoFit/>
          </a:bodyPr>
          <a:lstStyle/>
          <a:p>
            <a:pPr algn="r" rtl="1"/>
            <a:r>
              <a:rPr lang="fa-IR" sz="1400" b="1" i="0" u="none" strike="noStrike" baseline="0" dirty="0">
                <a:solidFill>
                  <a:srgbClr val="002060"/>
                </a:solidFill>
                <a:latin typeface="wMitra"/>
                <a:cs typeface="B Zar" panose="00000400000000000000" pitchFamily="2" charset="-78"/>
              </a:rPr>
              <a:t>قسمت میله متصل به درب ظرف (قاشقک جمع کننده نمونه) را مطابق شکل زیر دست کم در 4 جای مختلف از نمونه مدفوع فرو کرده و نهایتاً به اندازه یک عدس از مدفوع را بردارید.</a:t>
            </a:r>
            <a:endParaRPr lang="en-US" sz="1400" b="1" dirty="0">
              <a:solidFill>
                <a:srgbClr val="002060"/>
              </a:solidFill>
              <a:cs typeface="B Zar" panose="00000400000000000000" pitchFamily="2" charset="-78"/>
            </a:endParaRPr>
          </a:p>
        </p:txBody>
      </p:sp>
    </p:spTree>
    <p:extLst>
      <p:ext uri="{BB962C8B-B14F-4D97-AF65-F5344CB8AC3E}">
        <p14:creationId xmlns:p14="http://schemas.microsoft.com/office/powerpoint/2010/main" val="29099701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DAA22-0203-AE6F-7699-2E9C6F2C2008}"/>
              </a:ext>
            </a:extLst>
          </p:cNvPr>
          <p:cNvSpPr>
            <a:spLocks noGrp="1"/>
          </p:cNvSpPr>
          <p:nvPr>
            <p:ph idx="1"/>
          </p:nvPr>
        </p:nvSpPr>
        <p:spPr>
          <a:xfrm>
            <a:off x="1099929" y="1338470"/>
            <a:ext cx="10257183" cy="4537398"/>
          </a:xfrm>
        </p:spPr>
        <p:txBody>
          <a:bodyPr>
            <a:normAutofit/>
          </a:bodyPr>
          <a:lstStyle/>
          <a:p>
            <a:pPr algn="justLow" rtl="1">
              <a:lnSpc>
                <a:spcPct val="150000"/>
              </a:lnSpc>
            </a:pPr>
            <a:r>
              <a:rPr lang="fa-IR" sz="2000" b="1" i="0" u="none" strike="noStrike" baseline="0" dirty="0">
                <a:latin typeface="wMitra"/>
                <a:cs typeface="B Zar" panose="00000400000000000000" pitchFamily="2" charset="-78"/>
              </a:rPr>
              <a:t>سپس قسمت میله متصل به درب ظرف را دوباره به جای خود برگردانده و درب ظرف را ببندید.</a:t>
            </a:r>
          </a:p>
          <a:p>
            <a:pPr algn="justLow" rtl="1">
              <a:lnSpc>
                <a:spcPct val="150000"/>
              </a:lnSpc>
            </a:pPr>
            <a:r>
              <a:rPr lang="fa-IR" sz="2000" b="1" i="0" u="none" strike="noStrike" baseline="0" dirty="0">
                <a:latin typeface="wMitra"/>
                <a:cs typeface="B Zar" panose="00000400000000000000" pitchFamily="2" charset="-78"/>
              </a:rPr>
              <a:t> پس از آن باید ظرف چند بار تکان داده شود تا نمونه مدفوع با بافر استخراج موجود در لوله به خوبی مخلوط گردد.</a:t>
            </a:r>
          </a:p>
          <a:p>
            <a:pPr algn="justLow" rtl="1">
              <a:lnSpc>
                <a:spcPct val="150000"/>
              </a:lnSpc>
            </a:pPr>
            <a:r>
              <a:rPr lang="fa-IR" sz="2000" b="1" i="0" u="none" strike="noStrike" baseline="0" dirty="0">
                <a:latin typeface="wMitra"/>
                <a:cs typeface="B Zar" panose="00000400000000000000" pitchFamily="2" charset="-78"/>
              </a:rPr>
              <a:t> این ظرف توسط بهورز یا مراقب سلامت تحویل گرفته می شود.</a:t>
            </a:r>
          </a:p>
          <a:p>
            <a:pPr algn="justLow" rtl="1">
              <a:lnSpc>
                <a:spcPct val="150000"/>
              </a:lnSpc>
            </a:pPr>
            <a:r>
              <a:rPr lang="fa-IR" sz="2000" b="1" i="0" u="none" strike="noStrike" baseline="0" dirty="0">
                <a:latin typeface="wMitra"/>
                <a:cs typeface="B Zar" panose="00000400000000000000" pitchFamily="2" charset="-78"/>
              </a:rPr>
              <a:t> نمونه آماده شده را می توان تا 6 ماه در دمای منفی 20 درجه سانتی گراد نگهداری کرد.</a:t>
            </a:r>
            <a:endParaRPr lang="en-US" sz="2800" b="1" dirty="0">
              <a:cs typeface="B Zar" panose="00000400000000000000" pitchFamily="2" charset="-78"/>
            </a:endParaRPr>
          </a:p>
        </p:txBody>
      </p:sp>
    </p:spTree>
    <p:extLst>
      <p:ext uri="{BB962C8B-B14F-4D97-AF65-F5344CB8AC3E}">
        <p14:creationId xmlns:p14="http://schemas.microsoft.com/office/powerpoint/2010/main" val="29077551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1DF7-1FE1-B84D-3582-38C5062F9755}"/>
              </a:ext>
            </a:extLst>
          </p:cNvPr>
          <p:cNvSpPr>
            <a:spLocks noGrp="1"/>
          </p:cNvSpPr>
          <p:nvPr>
            <p:ph type="title"/>
          </p:nvPr>
        </p:nvSpPr>
        <p:spPr>
          <a:xfrm>
            <a:off x="1295401" y="849611"/>
            <a:ext cx="9601196" cy="700894"/>
          </a:xfrm>
        </p:spPr>
        <p:txBody>
          <a:bodyPr>
            <a:normAutofit/>
          </a:bodyPr>
          <a:lstStyle/>
          <a:p>
            <a:pPr algn="r" rtl="1"/>
            <a:r>
              <a:rPr lang="fa-IR" sz="2000" b="1" i="0" u="none" strike="noStrike" baseline="0" dirty="0">
                <a:solidFill>
                  <a:srgbClr val="007EC6"/>
                </a:solidFill>
                <a:latin typeface="IRANSansXFaNum-ExtraBold"/>
                <a:cs typeface="B Jadid" panose="00000700000000000000" pitchFamily="2" charset="-78"/>
              </a:rPr>
              <a:t>شیوه انجام آزمایش توسط بهورز یا مراقب سلامت</a:t>
            </a:r>
            <a:endParaRPr lang="en-US" sz="4800" dirty="0">
              <a:cs typeface="B Jadid" panose="00000700000000000000" pitchFamily="2" charset="-78"/>
            </a:endParaRPr>
          </a:p>
        </p:txBody>
      </p:sp>
      <p:sp>
        <p:nvSpPr>
          <p:cNvPr id="3" name="Content Placeholder 2">
            <a:extLst>
              <a:ext uri="{FF2B5EF4-FFF2-40B4-BE49-F238E27FC236}">
                <a16:creationId xmlns:a16="http://schemas.microsoft.com/office/drawing/2014/main" id="{5A4C9C8F-7063-9B44-5566-A7F98F08C97A}"/>
              </a:ext>
            </a:extLst>
          </p:cNvPr>
          <p:cNvSpPr>
            <a:spLocks noGrp="1"/>
          </p:cNvSpPr>
          <p:nvPr>
            <p:ph idx="1"/>
          </p:nvPr>
        </p:nvSpPr>
        <p:spPr>
          <a:xfrm>
            <a:off x="1166192" y="1669775"/>
            <a:ext cx="9978886" cy="4206094"/>
          </a:xfrm>
        </p:spPr>
        <p:txBody>
          <a:bodyPr>
            <a:normAutofit/>
          </a:bodyPr>
          <a:lstStyle/>
          <a:p>
            <a:pPr algn="justLow" rtl="1"/>
            <a:r>
              <a:rPr lang="fa-IR" sz="2000" b="1" i="0" u="none" strike="noStrike" baseline="0" dirty="0">
                <a:latin typeface="wMitra"/>
                <a:cs typeface="B Karim" panose="00000400000000000000" pitchFamily="2" charset="-78"/>
              </a:rPr>
              <a:t>قبل از انجام آزمایش لازم است دمای کاست تست ، لوله جمع کننده نمونه و نمونه مورد آزمایش و یا نمونه کنترل به دمای اتاق ( 15 تا 30 درجه سانتی گراد) برسد.</a:t>
            </a:r>
          </a:p>
          <a:p>
            <a:pPr algn="justLow" rtl="1"/>
            <a:r>
              <a:rPr lang="fa-IR" sz="2800" b="1" i="0" u="none" strike="noStrike" baseline="0" dirty="0">
                <a:solidFill>
                  <a:srgbClr val="FF0000"/>
                </a:solidFill>
                <a:latin typeface="wMitra"/>
                <a:cs typeface="B Karim" panose="00000400000000000000" pitchFamily="2" charset="-78"/>
              </a:rPr>
              <a:t>◦ </a:t>
            </a:r>
            <a:r>
              <a:rPr lang="fa-IR" sz="2800" b="1" i="0" u="none" strike="noStrike" baseline="0" dirty="0">
                <a:solidFill>
                  <a:srgbClr val="FF0000"/>
                </a:solidFill>
                <a:latin typeface="wMitra-SemiBold"/>
                <a:cs typeface="B Karim" panose="00000400000000000000" pitchFamily="2" charset="-78"/>
              </a:rPr>
              <a:t>نکته: بهترین نتایج زمانی حاصل می شود که سنجش تا 6 ساعت بعد از نمونه گیری انجام شود.</a:t>
            </a:r>
          </a:p>
          <a:p>
            <a:pPr algn="justLow" rtl="1">
              <a:lnSpc>
                <a:spcPct val="150000"/>
              </a:lnSpc>
            </a:pPr>
            <a:r>
              <a:rPr lang="fa-IR" sz="1800" b="1" i="0" u="none" strike="noStrike" baseline="0" dirty="0">
                <a:latin typeface="wMitra"/>
                <a:cs typeface="B Zar" panose="00000400000000000000" pitchFamily="2" charset="-78"/>
              </a:rPr>
              <a:t>◦ کاست تست از بسته بندی خارج گردد.</a:t>
            </a:r>
          </a:p>
          <a:p>
            <a:pPr algn="justLow" rtl="1">
              <a:lnSpc>
                <a:spcPct val="150000"/>
              </a:lnSpc>
            </a:pPr>
            <a:r>
              <a:rPr lang="fa-IR" sz="1800" b="1" i="0" u="none" strike="noStrike" baseline="0" dirty="0">
                <a:latin typeface="wMitra"/>
                <a:cs typeface="B Zar" panose="00000400000000000000" pitchFamily="2" charset="-78"/>
              </a:rPr>
              <a:t>◦ توسط بهورز یا مراقب سلامت، زائده سر ظرف پلاستیکی شکسته شده و از مایع داخل ظرف 2 قطره (حدود </a:t>
            </a:r>
            <a:r>
              <a:rPr lang="el-GR" sz="1800" b="1" i="0" u="none" strike="noStrike" baseline="0" dirty="0">
                <a:latin typeface="Calibri" panose="020F0502020204030204" pitchFamily="34" charset="0"/>
                <a:cs typeface="B Zar" panose="00000400000000000000" pitchFamily="2" charset="-78"/>
              </a:rPr>
              <a:t>90 μ</a:t>
            </a:r>
            <a:r>
              <a:rPr lang="en-US" sz="1800" b="1" i="0" u="none" strike="noStrike" baseline="0" dirty="0">
                <a:latin typeface="Calibri" panose="020F0502020204030204" pitchFamily="34" charset="0"/>
                <a:cs typeface="B Zar" panose="00000400000000000000" pitchFamily="2" charset="-78"/>
              </a:rPr>
              <a:t>l</a:t>
            </a:r>
            <a:r>
              <a:rPr lang="fa-IR" sz="1800" b="1" i="0" u="none" strike="noStrike" baseline="0" dirty="0">
                <a:latin typeface="Calibri" panose="020F0502020204030204" pitchFamily="34" charset="0"/>
                <a:cs typeface="B Zar" panose="00000400000000000000" pitchFamily="2" charset="-78"/>
              </a:rPr>
              <a:t>) </a:t>
            </a:r>
            <a:r>
              <a:rPr lang="fa-IR" sz="1800" b="1" i="0" u="none" strike="noStrike" baseline="0" dirty="0">
                <a:latin typeface="wMitra"/>
                <a:cs typeface="B Zar" panose="00000400000000000000" pitchFamily="2" charset="-78"/>
              </a:rPr>
              <a:t>بر روی چاهک کاست چکانده شود.</a:t>
            </a:r>
          </a:p>
          <a:p>
            <a:pPr algn="justLow" rtl="1">
              <a:lnSpc>
                <a:spcPct val="150000"/>
              </a:lnSpc>
            </a:pPr>
            <a:r>
              <a:rPr lang="fa-IR" sz="1800" b="1" i="0" u="none" strike="noStrike" baseline="0" dirty="0">
                <a:latin typeface="wMitra"/>
                <a:cs typeface="B Zar" panose="00000400000000000000" pitchFamily="2" charset="-78"/>
              </a:rPr>
              <a:t>◦ در این زمان، باید تایمر روشن شود و بعد از 5 دقیقه باید کیت مورد نظر بررسی شود. در صورتی که کیت بعد از 10 دقیقه بررسی شود، ارزشی نخواهد داشت.</a:t>
            </a:r>
            <a:endParaRPr lang="en-US" sz="3600" b="1" dirty="0">
              <a:solidFill>
                <a:srgbClr val="FF0000"/>
              </a:solidFill>
              <a:cs typeface="B Zar" panose="00000400000000000000" pitchFamily="2" charset="-78"/>
            </a:endParaRPr>
          </a:p>
        </p:txBody>
      </p:sp>
    </p:spTree>
    <p:extLst>
      <p:ext uri="{BB962C8B-B14F-4D97-AF65-F5344CB8AC3E}">
        <p14:creationId xmlns:p14="http://schemas.microsoft.com/office/powerpoint/2010/main" val="12497964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0D78-9BB1-CB70-4003-1525AFD5C0B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3B64CCB-0A16-6D73-7C57-44BB5854EE9F}"/>
              </a:ext>
            </a:extLst>
          </p:cNvPr>
          <p:cNvPicPr>
            <a:picLocks noGrp="1" noChangeAspect="1"/>
          </p:cNvPicPr>
          <p:nvPr>
            <p:ph idx="1"/>
          </p:nvPr>
        </p:nvPicPr>
        <p:blipFill>
          <a:blip r:embed="rId2"/>
          <a:stretch>
            <a:fillRect/>
          </a:stretch>
        </p:blipFill>
        <p:spPr>
          <a:xfrm>
            <a:off x="954158" y="848140"/>
            <a:ext cx="10310190" cy="5168348"/>
          </a:xfrm>
        </p:spPr>
      </p:pic>
      <p:sp>
        <p:nvSpPr>
          <p:cNvPr id="7" name="TextBox 6">
            <a:extLst>
              <a:ext uri="{FF2B5EF4-FFF2-40B4-BE49-F238E27FC236}">
                <a16:creationId xmlns:a16="http://schemas.microsoft.com/office/drawing/2014/main" id="{CCD2A437-00F7-8603-305D-B768BB295175}"/>
              </a:ext>
            </a:extLst>
          </p:cNvPr>
          <p:cNvSpPr txBox="1"/>
          <p:nvPr/>
        </p:nvSpPr>
        <p:spPr>
          <a:xfrm>
            <a:off x="4373218" y="5506536"/>
            <a:ext cx="914400" cy="369332"/>
          </a:xfrm>
          <a:prstGeom prst="rect">
            <a:avLst/>
          </a:prstGeom>
          <a:noFill/>
        </p:spPr>
        <p:txBody>
          <a:bodyPr wrap="square">
            <a:spAutoFit/>
          </a:bodyPr>
          <a:lstStyle/>
          <a:p>
            <a:r>
              <a:rPr lang="fa-IR" sz="1800" b="0" i="0" u="none" strike="noStrike" baseline="0" dirty="0">
                <a:latin typeface="IRANSansXFaNum-Regular"/>
                <a:cs typeface="B Jadid" panose="00000700000000000000" pitchFamily="2" charset="-78"/>
              </a:rPr>
              <a:t>5 دقیقه</a:t>
            </a:r>
            <a:endParaRPr lang="en-US" dirty="0">
              <a:cs typeface="B Jadid" panose="00000700000000000000" pitchFamily="2" charset="-78"/>
            </a:endParaRPr>
          </a:p>
        </p:txBody>
      </p:sp>
      <p:sp>
        <p:nvSpPr>
          <p:cNvPr id="9" name="TextBox 8">
            <a:extLst>
              <a:ext uri="{FF2B5EF4-FFF2-40B4-BE49-F238E27FC236}">
                <a16:creationId xmlns:a16="http://schemas.microsoft.com/office/drawing/2014/main" id="{3BC95352-3CD3-9FB2-86B1-5313589B2839}"/>
              </a:ext>
            </a:extLst>
          </p:cNvPr>
          <p:cNvSpPr txBox="1"/>
          <p:nvPr/>
        </p:nvSpPr>
        <p:spPr>
          <a:xfrm>
            <a:off x="7202556" y="5500168"/>
            <a:ext cx="715618" cy="369332"/>
          </a:xfrm>
          <a:prstGeom prst="rect">
            <a:avLst/>
          </a:prstGeom>
          <a:noFill/>
        </p:spPr>
        <p:txBody>
          <a:bodyPr wrap="square">
            <a:spAutoFit/>
          </a:bodyPr>
          <a:lstStyle/>
          <a:p>
            <a:r>
              <a:rPr lang="fa-IR" sz="1800" b="0" i="0" u="none" strike="noStrike" baseline="0" dirty="0">
                <a:solidFill>
                  <a:srgbClr val="FF0000"/>
                </a:solidFill>
                <a:latin typeface="IRANSansXFaNum-Regular"/>
                <a:cs typeface="B Jadid" panose="00000700000000000000" pitchFamily="2" charset="-78"/>
              </a:rPr>
              <a:t>مثبت</a:t>
            </a:r>
            <a:endParaRPr lang="en-US" dirty="0">
              <a:solidFill>
                <a:srgbClr val="FF0000"/>
              </a:solidFill>
              <a:cs typeface="B Jadid" panose="00000700000000000000" pitchFamily="2" charset="-78"/>
            </a:endParaRPr>
          </a:p>
        </p:txBody>
      </p:sp>
      <p:sp>
        <p:nvSpPr>
          <p:cNvPr id="11" name="TextBox 10">
            <a:extLst>
              <a:ext uri="{FF2B5EF4-FFF2-40B4-BE49-F238E27FC236}">
                <a16:creationId xmlns:a16="http://schemas.microsoft.com/office/drawing/2014/main" id="{3F80E532-96A4-10CD-4489-89DF1D2AEC10}"/>
              </a:ext>
            </a:extLst>
          </p:cNvPr>
          <p:cNvSpPr txBox="1"/>
          <p:nvPr/>
        </p:nvSpPr>
        <p:spPr>
          <a:xfrm>
            <a:off x="8706678" y="5500168"/>
            <a:ext cx="662609" cy="369332"/>
          </a:xfrm>
          <a:prstGeom prst="rect">
            <a:avLst/>
          </a:prstGeom>
          <a:noFill/>
        </p:spPr>
        <p:txBody>
          <a:bodyPr wrap="square">
            <a:spAutoFit/>
          </a:bodyPr>
          <a:lstStyle/>
          <a:p>
            <a:r>
              <a:rPr lang="fa-IR" sz="1800" b="0" i="0" u="none" strike="noStrike" baseline="0" dirty="0">
                <a:latin typeface="IRANSansXFaNum-Regular"/>
                <a:cs typeface="B Jadid" panose="00000700000000000000" pitchFamily="2" charset="-78"/>
              </a:rPr>
              <a:t>منفی</a:t>
            </a:r>
            <a:endParaRPr lang="en-US" dirty="0">
              <a:cs typeface="B Jadid" panose="00000700000000000000" pitchFamily="2" charset="-78"/>
            </a:endParaRPr>
          </a:p>
        </p:txBody>
      </p:sp>
      <p:sp>
        <p:nvSpPr>
          <p:cNvPr id="13" name="TextBox 12">
            <a:extLst>
              <a:ext uri="{FF2B5EF4-FFF2-40B4-BE49-F238E27FC236}">
                <a16:creationId xmlns:a16="http://schemas.microsoft.com/office/drawing/2014/main" id="{9BB6741E-31BD-EC99-84C3-58ED7ED9E1D7}"/>
              </a:ext>
            </a:extLst>
          </p:cNvPr>
          <p:cNvSpPr txBox="1"/>
          <p:nvPr/>
        </p:nvSpPr>
        <p:spPr>
          <a:xfrm>
            <a:off x="9965635" y="5496855"/>
            <a:ext cx="1080052" cy="369332"/>
          </a:xfrm>
          <a:prstGeom prst="rect">
            <a:avLst/>
          </a:prstGeom>
          <a:noFill/>
        </p:spPr>
        <p:txBody>
          <a:bodyPr wrap="square">
            <a:spAutoFit/>
          </a:bodyPr>
          <a:lstStyle/>
          <a:p>
            <a:r>
              <a:rPr lang="fa-IR" sz="1800" b="0" i="0" u="none" strike="noStrike" baseline="0" dirty="0">
                <a:latin typeface="IRANSansXFaNum-Regular"/>
                <a:cs typeface="B Jadid" panose="00000700000000000000" pitchFamily="2" charset="-78"/>
              </a:rPr>
              <a:t>غیرمعتبر</a:t>
            </a:r>
            <a:endParaRPr lang="en-US" dirty="0">
              <a:cs typeface="B Jadid" panose="00000700000000000000" pitchFamily="2" charset="-78"/>
            </a:endParaRPr>
          </a:p>
        </p:txBody>
      </p:sp>
    </p:spTree>
    <p:extLst>
      <p:ext uri="{BB962C8B-B14F-4D97-AF65-F5344CB8AC3E}">
        <p14:creationId xmlns:p14="http://schemas.microsoft.com/office/powerpoint/2010/main" val="276797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577240-9D58-6149-5C12-1284E0DAA14F}"/>
              </a:ext>
            </a:extLst>
          </p:cNvPr>
          <p:cNvSpPr>
            <a:spLocks noGrp="1"/>
          </p:cNvSpPr>
          <p:nvPr>
            <p:ph idx="1"/>
          </p:nvPr>
        </p:nvSpPr>
        <p:spPr>
          <a:xfrm>
            <a:off x="1295401" y="2398643"/>
            <a:ext cx="9601196" cy="3477225"/>
          </a:xfrm>
        </p:spPr>
        <p:txBody>
          <a:bodyPr/>
          <a:lstStyle/>
          <a:p>
            <a:pPr algn="justLow" rtl="1">
              <a:lnSpc>
                <a:spcPct val="150000"/>
              </a:lnSpc>
            </a:pPr>
            <a:r>
              <a:rPr lang="fa-IR" b="0" i="0" dirty="0">
                <a:solidFill>
                  <a:srgbClr val="212529"/>
                </a:solidFill>
                <a:effectLst/>
                <a:latin typeface="Vazir"/>
              </a:rPr>
              <a:t> </a:t>
            </a:r>
            <a:r>
              <a:rPr lang="fa-IR" b="1" i="0" dirty="0">
                <a:solidFill>
                  <a:srgbClr val="212529"/>
                </a:solidFill>
                <a:effectLst/>
                <a:latin typeface="Vazir"/>
                <a:cs typeface="B Mitra" panose="00000400000000000000" pitchFamily="2" charset="-78"/>
              </a:rPr>
              <a:t>عوامل افزایش دهنده خطر ابتلا به سرطان شامل مصرف تنباکو، مصرف مشروبات الکلی، رژیم غذایی ناسالم، عدم تحرک و فعالیت بدنی، قرار گرفتن در معرض آلودگی هوا، قرارگیری قرار گرفتن در معرض پرتوها، قرار گرفتن در معرض نور خورشید و مبتلا شدن به بعضی از عفونت‌ها از جمله هلیکوباکترپیلوری، ویروس پاپیلومای انسانی، هپاتیت</a:t>
            </a:r>
            <a:r>
              <a:rPr lang="en-US" b="1" i="0" dirty="0">
                <a:solidFill>
                  <a:srgbClr val="212529"/>
                </a:solidFill>
                <a:effectLst/>
                <a:latin typeface="Vazir"/>
                <a:cs typeface="B Mitra" panose="00000400000000000000" pitchFamily="2" charset="-78"/>
              </a:rPr>
              <a:t>c</a:t>
            </a:r>
            <a:r>
              <a:rPr lang="fa-IR" b="1" i="0" dirty="0">
                <a:solidFill>
                  <a:srgbClr val="212529"/>
                </a:solidFill>
                <a:effectLst/>
                <a:latin typeface="Vazir"/>
                <a:cs typeface="B Mitra" panose="00000400000000000000" pitchFamily="2" charset="-78"/>
              </a:rPr>
              <a:t> و</a:t>
            </a:r>
            <a:r>
              <a:rPr lang="en-US" b="1" i="0" dirty="0">
                <a:solidFill>
                  <a:srgbClr val="212529"/>
                </a:solidFill>
                <a:effectLst/>
                <a:latin typeface="Vazir"/>
                <a:cs typeface="B Mitra" panose="00000400000000000000" pitchFamily="2" charset="-78"/>
              </a:rPr>
              <a:t>B</a:t>
            </a:r>
            <a:r>
              <a:rPr lang="fa-IR" b="1" i="0" dirty="0">
                <a:solidFill>
                  <a:srgbClr val="212529"/>
                </a:solidFill>
                <a:effectLst/>
                <a:latin typeface="Vazir"/>
                <a:cs typeface="B Mitra" panose="00000400000000000000" pitchFamily="2" charset="-78"/>
              </a:rPr>
              <a:t> و </a:t>
            </a:r>
            <a:r>
              <a:rPr lang="en-US" b="1" i="0" dirty="0">
                <a:solidFill>
                  <a:srgbClr val="212529"/>
                </a:solidFill>
                <a:effectLst/>
                <a:latin typeface="Vazir"/>
                <a:cs typeface="B Mitra" panose="00000400000000000000" pitchFamily="2" charset="-78"/>
              </a:rPr>
              <a:t>HIV </a:t>
            </a:r>
            <a:r>
              <a:rPr lang="fa-IR" b="1" i="0" dirty="0">
                <a:solidFill>
                  <a:srgbClr val="212529"/>
                </a:solidFill>
                <a:effectLst/>
                <a:latin typeface="Vazir"/>
                <a:cs typeface="B Mitra" panose="00000400000000000000" pitchFamily="2" charset="-78"/>
              </a:rPr>
              <a:t> هستند.</a:t>
            </a:r>
            <a:endParaRPr lang="en-US" dirty="0">
              <a:cs typeface="B Mitra" panose="00000400000000000000" pitchFamily="2" charset="-78"/>
            </a:endParaRPr>
          </a:p>
        </p:txBody>
      </p:sp>
    </p:spTree>
    <p:extLst>
      <p:ext uri="{BB962C8B-B14F-4D97-AF65-F5344CB8AC3E}">
        <p14:creationId xmlns:p14="http://schemas.microsoft.com/office/powerpoint/2010/main" val="294558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CFB98-2873-5F7F-B961-AAFEA689EF1D}"/>
              </a:ext>
            </a:extLst>
          </p:cNvPr>
          <p:cNvSpPr>
            <a:spLocks noGrp="1"/>
          </p:cNvSpPr>
          <p:nvPr>
            <p:ph idx="1"/>
          </p:nvPr>
        </p:nvSpPr>
        <p:spPr>
          <a:xfrm>
            <a:off x="1189384" y="993176"/>
            <a:ext cx="9601196" cy="1909050"/>
          </a:xfrm>
        </p:spPr>
        <p:txBody>
          <a:bodyPr/>
          <a:lstStyle/>
          <a:p>
            <a:pPr algn="justLow" rtl="1">
              <a:lnSpc>
                <a:spcPct val="200000"/>
              </a:lnSpc>
            </a:pPr>
            <a:r>
              <a:rPr lang="fa-IR" sz="1800" b="0" i="0" u="none" strike="noStrike" baseline="0" dirty="0">
                <a:latin typeface="wMitra"/>
                <a:cs typeface="B Titr" panose="00000700000000000000" pitchFamily="2" charset="-78"/>
              </a:rPr>
              <a:t>شدت رنگ در ناحیه تست (</a:t>
            </a:r>
            <a:r>
              <a:rPr lang="en-US" sz="1800" dirty="0">
                <a:latin typeface="wMitra"/>
                <a:cs typeface="B Titr" panose="00000700000000000000" pitchFamily="2" charset="-78"/>
              </a:rPr>
              <a:t>T</a:t>
            </a:r>
            <a:r>
              <a:rPr lang="fa-IR" sz="1800" dirty="0">
                <a:latin typeface="wMitra"/>
                <a:cs typeface="B Titr" panose="00000700000000000000" pitchFamily="2" charset="-78"/>
              </a:rPr>
              <a:t>) </a:t>
            </a:r>
            <a:r>
              <a:rPr lang="fa-IR" sz="1800" b="0" i="0" u="none" strike="noStrike" baseline="0" dirty="0">
                <a:latin typeface="wMitra"/>
                <a:cs typeface="B Titr" panose="00000700000000000000" pitchFamily="2" charset="-78"/>
              </a:rPr>
              <a:t>با توجه به غلظت خون (هموگلوبین انسانی) موجود در نمونه متفاوت است، بنابراین </a:t>
            </a:r>
            <a:r>
              <a:rPr lang="fa-IR" sz="2000" b="1" i="0" u="sng" strike="noStrike" baseline="0" dirty="0">
                <a:solidFill>
                  <a:srgbClr val="FF0000"/>
                </a:solidFill>
                <a:latin typeface="wMitra-SemiBold"/>
                <a:cs typeface="B Titr" panose="00000700000000000000" pitchFamily="2" charset="-78"/>
              </a:rPr>
              <a:t>وجود هاله ای از رنگ نیز در این منطقه مثبت </a:t>
            </a:r>
            <a:r>
              <a:rPr lang="fa-IR" sz="1800" b="1" i="0" u="none" strike="noStrike" baseline="0" dirty="0">
                <a:latin typeface="wMitra-SemiBold"/>
                <a:cs typeface="B Titr" panose="00000700000000000000" pitchFamily="2" charset="-78"/>
              </a:rPr>
              <a:t>تلقی می شود</a:t>
            </a:r>
            <a:r>
              <a:rPr lang="fa-IR" sz="1800" b="0" i="0" u="none" strike="noStrike" baseline="0" dirty="0">
                <a:latin typeface="wMitra"/>
                <a:cs typeface="B Titr" panose="00000700000000000000" pitchFamily="2" charset="-78"/>
              </a:rPr>
              <a:t>.</a:t>
            </a:r>
            <a:endParaRPr lang="en-US" dirty="0">
              <a:cs typeface="B Titr" panose="00000700000000000000" pitchFamily="2" charset="-78"/>
            </a:endParaRPr>
          </a:p>
        </p:txBody>
      </p:sp>
      <p:sp>
        <p:nvSpPr>
          <p:cNvPr id="5" name="TextBox 4">
            <a:extLst>
              <a:ext uri="{FF2B5EF4-FFF2-40B4-BE49-F238E27FC236}">
                <a16:creationId xmlns:a16="http://schemas.microsoft.com/office/drawing/2014/main" id="{924AECDE-40C5-1CBE-A05E-748128201770}"/>
              </a:ext>
            </a:extLst>
          </p:cNvPr>
          <p:cNvSpPr txBox="1"/>
          <p:nvPr/>
        </p:nvSpPr>
        <p:spPr>
          <a:xfrm>
            <a:off x="1285461" y="2970648"/>
            <a:ext cx="9505119" cy="977191"/>
          </a:xfrm>
          <a:prstGeom prst="rect">
            <a:avLst/>
          </a:prstGeom>
          <a:noFill/>
        </p:spPr>
        <p:txBody>
          <a:bodyPr wrap="square">
            <a:spAutoFit/>
          </a:bodyPr>
          <a:lstStyle/>
          <a:p>
            <a:pPr algn="justLow" rtl="1">
              <a:lnSpc>
                <a:spcPct val="150000"/>
              </a:lnSpc>
            </a:pPr>
            <a:r>
              <a:rPr lang="fa-IR" sz="2000" b="1" i="0" u="none" strike="noStrike" baseline="0" dirty="0">
                <a:latin typeface="wMitra"/>
                <a:cs typeface="B Zar" panose="00000400000000000000" pitchFamily="2" charset="-78"/>
              </a:rPr>
              <a:t>ظهور خط رنگی در ناحیه (</a:t>
            </a:r>
            <a:r>
              <a:rPr lang="en-US" sz="2000" b="1" dirty="0">
                <a:latin typeface="wMitra"/>
                <a:cs typeface="B Zar" panose="00000400000000000000" pitchFamily="2" charset="-78"/>
              </a:rPr>
              <a:t>C</a:t>
            </a:r>
            <a:r>
              <a:rPr lang="fa-IR" sz="2000" b="1" i="0" u="none" strike="noStrike" baseline="0" dirty="0">
                <a:latin typeface="wMitra"/>
                <a:cs typeface="B Zar" panose="00000400000000000000" pitchFamily="2" charset="-78"/>
              </a:rPr>
              <a:t>) کنترل داخلی این تست است. تشکیل این خط رنگی نشا ن دهنده ی حجم مناسب نمونه، حرکت صحیح نمونه بر روی غشا و صحت انجام تست است.</a:t>
            </a:r>
            <a:endParaRPr lang="en-US" sz="2000" b="1" dirty="0">
              <a:cs typeface="B Zar" panose="00000400000000000000" pitchFamily="2" charset="-78"/>
            </a:endParaRPr>
          </a:p>
        </p:txBody>
      </p:sp>
    </p:spTree>
    <p:extLst>
      <p:ext uri="{BB962C8B-B14F-4D97-AF65-F5344CB8AC3E}">
        <p14:creationId xmlns:p14="http://schemas.microsoft.com/office/powerpoint/2010/main" val="32387409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367AF-367A-758B-47D3-A1EF89C751EE}"/>
              </a:ext>
            </a:extLst>
          </p:cNvPr>
          <p:cNvSpPr>
            <a:spLocks noGrp="1"/>
          </p:cNvSpPr>
          <p:nvPr>
            <p:ph idx="1"/>
          </p:nvPr>
        </p:nvSpPr>
        <p:spPr>
          <a:xfrm>
            <a:off x="1295401" y="1311965"/>
            <a:ext cx="9601196" cy="4563903"/>
          </a:xfrm>
        </p:spPr>
        <p:txBody>
          <a:bodyPr>
            <a:normAutofit/>
          </a:bodyPr>
          <a:lstStyle/>
          <a:p>
            <a:pPr algn="justLow" rtl="1">
              <a:lnSpc>
                <a:spcPct val="150000"/>
              </a:lnSpc>
            </a:pPr>
            <a:r>
              <a:rPr lang="fa-IR" sz="2000" b="1" i="0" u="none" strike="noStrike" baseline="0" dirty="0">
                <a:latin typeface="wMitra"/>
                <a:cs typeface="B Yagut" panose="00000400000000000000" pitchFamily="2" charset="-78"/>
              </a:rPr>
              <a:t>پیش از تحویل لوله جمع آوری نمونه، بر چسب روی آن نام و نام خانوادگی مراجعه کننده و تاریخ تحویل ظرف با استفاده از خودکار یا ماژیک درج گردیده و به مراجعه کننده داده شود.</a:t>
            </a:r>
          </a:p>
          <a:p>
            <a:pPr algn="justLow" rtl="1">
              <a:lnSpc>
                <a:spcPct val="150000"/>
              </a:lnSpc>
            </a:pPr>
            <a:r>
              <a:rPr lang="fa-IR" sz="2000" b="1" i="0" u="none" strike="noStrike" baseline="0" dirty="0">
                <a:latin typeface="wMitra"/>
                <a:cs typeface="B Yagut" panose="00000400000000000000" pitchFamily="2" charset="-78"/>
              </a:rPr>
              <a:t>به مراجعه کنندگان یادآوری شود که نمونه تهیه شده در کوتا هترین زمان برای آزمایش تحویل گردد.</a:t>
            </a:r>
          </a:p>
          <a:p>
            <a:pPr algn="justLow" rtl="1">
              <a:lnSpc>
                <a:spcPct val="150000"/>
              </a:lnSpc>
            </a:pPr>
            <a:r>
              <a:rPr lang="fa-IR" sz="2000" b="1" i="0" u="sng" strike="noStrike" baseline="0" dirty="0">
                <a:solidFill>
                  <a:srgbClr val="FF0000"/>
                </a:solidFill>
                <a:latin typeface="wMitra"/>
                <a:cs typeface="B Zar" panose="00000400000000000000" pitchFamily="2" charset="-78"/>
              </a:rPr>
              <a:t> حداکثر زمان نگهداری نمونه جمع آوری شده در ظرف نمونه گیری 48 ساعت در دمای اتاق است</a:t>
            </a:r>
            <a:r>
              <a:rPr lang="fa-IR" sz="2000" b="1" i="0" u="none" strike="noStrike" baseline="0" dirty="0">
                <a:latin typeface="wMitra"/>
                <a:cs typeface="B Yagut" panose="00000400000000000000" pitchFamily="2" charset="-78"/>
              </a:rPr>
              <a:t>، لذا آزمون باید ظرف این مدت انجام شده باشد. در غیر اینصورت وجود خون (هموگلوبین) در مقادیر پایین ممکن است به درستی تشخیص داده نشود. بنابراین اگر به هرعلت انجام آزمایش به تأخیر بیفتد، لازم است نمونه ها در یخچال (دمای 8- 2 درجه سانتی گراد) نگهداری شود. </a:t>
            </a:r>
          </a:p>
          <a:p>
            <a:pPr algn="justLow" rtl="1">
              <a:lnSpc>
                <a:spcPct val="150000"/>
              </a:lnSpc>
            </a:pPr>
            <a:r>
              <a:rPr lang="fa-IR" sz="2000" b="1" i="0" u="none" strike="noStrike" baseline="0" dirty="0">
                <a:solidFill>
                  <a:srgbClr val="0070C0"/>
                </a:solidFill>
                <a:latin typeface="wMitra"/>
                <a:cs typeface="B Jadid" panose="00000700000000000000" pitchFamily="2" charset="-78"/>
              </a:rPr>
              <a:t>حداکثر مدت زمان نگهداری در یخچال تا 4 روز است.</a:t>
            </a:r>
            <a:endParaRPr lang="en-US" sz="2800" b="1" dirty="0">
              <a:solidFill>
                <a:srgbClr val="0070C0"/>
              </a:solidFill>
              <a:cs typeface="B Jadid" panose="00000700000000000000" pitchFamily="2" charset="-78"/>
            </a:endParaRPr>
          </a:p>
        </p:txBody>
      </p:sp>
    </p:spTree>
    <p:extLst>
      <p:ext uri="{BB962C8B-B14F-4D97-AF65-F5344CB8AC3E}">
        <p14:creationId xmlns:p14="http://schemas.microsoft.com/office/powerpoint/2010/main" val="10784664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F4EB-4DA7-29D1-8E92-42A2DA25AFCE}"/>
              </a:ext>
            </a:extLst>
          </p:cNvPr>
          <p:cNvSpPr>
            <a:spLocks noGrp="1"/>
          </p:cNvSpPr>
          <p:nvPr>
            <p:ph type="title"/>
          </p:nvPr>
        </p:nvSpPr>
        <p:spPr>
          <a:xfrm>
            <a:off x="1295402" y="982133"/>
            <a:ext cx="9601196" cy="820164"/>
          </a:xfrm>
        </p:spPr>
        <p:txBody>
          <a:bodyPr>
            <a:normAutofit/>
          </a:bodyPr>
          <a:lstStyle/>
          <a:p>
            <a:pPr algn="r" rtl="1"/>
            <a:r>
              <a:rPr lang="fa-IR" sz="2000" b="1" i="0" u="none" strike="noStrike" baseline="0" dirty="0">
                <a:solidFill>
                  <a:srgbClr val="007EC6"/>
                </a:solidFill>
                <a:latin typeface="IRANSansXFaNum-ExtraBold"/>
                <a:cs typeface="B Jadid" panose="00000700000000000000" pitchFamily="2" charset="-78"/>
              </a:rPr>
              <a:t>اصول ایمنی در انجام آزمایش های تشخیص سریع</a:t>
            </a:r>
            <a:endParaRPr lang="en-US" sz="4800" dirty="0">
              <a:cs typeface="B Jadid" panose="00000700000000000000" pitchFamily="2" charset="-78"/>
            </a:endParaRPr>
          </a:p>
        </p:txBody>
      </p:sp>
      <p:sp>
        <p:nvSpPr>
          <p:cNvPr id="3" name="Content Placeholder 2">
            <a:extLst>
              <a:ext uri="{FF2B5EF4-FFF2-40B4-BE49-F238E27FC236}">
                <a16:creationId xmlns:a16="http://schemas.microsoft.com/office/drawing/2014/main" id="{884EA875-5547-00F9-2574-3193A07A97F2}"/>
              </a:ext>
            </a:extLst>
          </p:cNvPr>
          <p:cNvSpPr>
            <a:spLocks noGrp="1"/>
          </p:cNvSpPr>
          <p:nvPr>
            <p:ph idx="1"/>
          </p:nvPr>
        </p:nvSpPr>
        <p:spPr>
          <a:xfrm>
            <a:off x="1295401" y="1802297"/>
            <a:ext cx="9601196" cy="4073571"/>
          </a:xfrm>
        </p:spPr>
        <p:txBody>
          <a:bodyPr>
            <a:normAutofit/>
          </a:bodyPr>
          <a:lstStyle/>
          <a:p>
            <a:pPr algn="justLow" rtl="1">
              <a:lnSpc>
                <a:spcPct val="150000"/>
              </a:lnSpc>
            </a:pPr>
            <a:r>
              <a:rPr lang="fa-IR" sz="2000" b="1" i="0" u="none" strike="noStrike" baseline="0" dirty="0">
                <a:latin typeface="wMitra"/>
                <a:cs typeface="B Zar" panose="00000400000000000000" pitchFamily="2" charset="-78"/>
              </a:rPr>
              <a:t>از آنجا که تماس با خون، محصولات خونی، ادرار و سایر نمونه های جدا شده از انسان بالقوه خطرناک است، باید به رعایت اصول ایمنی به منظور حفظ ایمنی فرد انجام دهنده آزمایش و مراجعه کننده، محیط زیست و سایر افراد در هنگام انجام آزمایش توجه گردد.</a:t>
            </a:r>
            <a:endParaRPr lang="en-US" sz="2800" b="1" dirty="0">
              <a:cs typeface="B Zar" panose="00000400000000000000" pitchFamily="2" charset="-78"/>
            </a:endParaRPr>
          </a:p>
        </p:txBody>
      </p:sp>
    </p:spTree>
    <p:extLst>
      <p:ext uri="{BB962C8B-B14F-4D97-AF65-F5344CB8AC3E}">
        <p14:creationId xmlns:p14="http://schemas.microsoft.com/office/powerpoint/2010/main" val="10872228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8E6E-9E8C-2D52-4C9C-8024642CFA14}"/>
              </a:ext>
            </a:extLst>
          </p:cNvPr>
          <p:cNvSpPr>
            <a:spLocks noGrp="1"/>
          </p:cNvSpPr>
          <p:nvPr>
            <p:ph type="title"/>
          </p:nvPr>
        </p:nvSpPr>
        <p:spPr>
          <a:xfrm>
            <a:off x="1295402" y="982132"/>
            <a:ext cx="9601196" cy="502111"/>
          </a:xfrm>
        </p:spPr>
        <p:txBody>
          <a:bodyPr>
            <a:normAutofit/>
          </a:bodyPr>
          <a:lstStyle/>
          <a:p>
            <a:pPr algn="r" rtl="1"/>
            <a:r>
              <a:rPr lang="fa-IR" sz="2400" b="1" i="0" u="none" strike="noStrike" baseline="0" dirty="0">
                <a:solidFill>
                  <a:srgbClr val="007EC6"/>
                </a:solidFill>
                <a:latin typeface="IRANSansXFaNum-ExtraBold"/>
                <a:cs typeface="B Jadid" panose="00000700000000000000" pitchFamily="2" charset="-78"/>
              </a:rPr>
              <a:t>کولونوسکوپی چیست؟</a:t>
            </a:r>
            <a:endParaRPr lang="en-US" sz="5400" dirty="0">
              <a:cs typeface="B Jadid" panose="00000700000000000000" pitchFamily="2" charset="-78"/>
            </a:endParaRPr>
          </a:p>
        </p:txBody>
      </p:sp>
      <p:sp>
        <p:nvSpPr>
          <p:cNvPr id="3" name="Content Placeholder 2">
            <a:extLst>
              <a:ext uri="{FF2B5EF4-FFF2-40B4-BE49-F238E27FC236}">
                <a16:creationId xmlns:a16="http://schemas.microsoft.com/office/drawing/2014/main" id="{8D6C8D93-CC31-A3DF-33F8-9779FD50041B}"/>
              </a:ext>
            </a:extLst>
          </p:cNvPr>
          <p:cNvSpPr>
            <a:spLocks noGrp="1"/>
          </p:cNvSpPr>
          <p:nvPr>
            <p:ph idx="1"/>
          </p:nvPr>
        </p:nvSpPr>
        <p:spPr>
          <a:xfrm>
            <a:off x="1295400" y="1801504"/>
            <a:ext cx="9772933" cy="4074364"/>
          </a:xfrm>
        </p:spPr>
        <p:txBody>
          <a:bodyPr>
            <a:normAutofit fontScale="92500"/>
          </a:bodyPr>
          <a:lstStyle/>
          <a:p>
            <a:pPr algn="justLow" rtl="1">
              <a:lnSpc>
                <a:spcPct val="200000"/>
              </a:lnSpc>
            </a:pPr>
            <a:r>
              <a:rPr lang="fa-IR" b="1" i="0" u="none" strike="noStrike" baseline="0" dirty="0">
                <a:latin typeface="wMitra"/>
                <a:cs typeface="B Lotus" panose="00000400000000000000" pitchFamily="2" charset="-78"/>
              </a:rPr>
              <a:t>کولونوسکوپی روشی برای تشخیص زودرس پولیپ و سرطان روده بزرگ است. طی کولونوسکوپی، لوله ای انعطاف پذیر وارد روده شده و پزشک با دوربین فیلمبرداری ریزی که در نوک لوله وجود دارد، داخل روده بزرگ را مشاهده می کند.</a:t>
            </a:r>
          </a:p>
          <a:p>
            <a:pPr algn="justLow" rtl="1">
              <a:lnSpc>
                <a:spcPct val="200000"/>
              </a:lnSpc>
            </a:pPr>
            <a:r>
              <a:rPr lang="fa-IR" b="1" i="0" u="none" strike="noStrike" baseline="0" dirty="0">
                <a:latin typeface="wMitra"/>
                <a:cs typeface="B Lotus" panose="00000400000000000000" pitchFamily="2" charset="-78"/>
              </a:rPr>
              <a:t>در صورت لزوم، پزشک می تواند پولیپ ها را در زمان کولونوسکوپی خارج نموده و یا نمونه های بافتی (بیوپسی) تهیه کند. پولیپ ها درصورتی که برداشته نشوند، احتمال تبدیل شدن به بدخیمی را دارند.</a:t>
            </a:r>
            <a:endParaRPr lang="en-US" sz="3200" b="1" dirty="0">
              <a:cs typeface="B Lotus" panose="00000400000000000000" pitchFamily="2" charset="-78"/>
            </a:endParaRPr>
          </a:p>
        </p:txBody>
      </p:sp>
    </p:spTree>
    <p:extLst>
      <p:ext uri="{BB962C8B-B14F-4D97-AF65-F5344CB8AC3E}">
        <p14:creationId xmlns:p14="http://schemas.microsoft.com/office/powerpoint/2010/main" val="12845591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6">
            <a:extLst>
              <a:ext uri="{FF2B5EF4-FFF2-40B4-BE49-F238E27FC236}">
                <a16:creationId xmlns:a16="http://schemas.microsoft.com/office/drawing/2014/main" id="{3A45F54A-7067-AE8B-237D-DE889906F33B}"/>
              </a:ext>
            </a:extLst>
          </p:cNvPr>
          <p:cNvSpPr>
            <a:spLocks noChangeArrowheads="1" noChangeShapeType="1" noTextEdit="1"/>
          </p:cNvSpPr>
          <p:nvPr/>
        </p:nvSpPr>
        <p:spPr bwMode="auto">
          <a:xfrm>
            <a:off x="95534" y="2068391"/>
            <a:ext cx="4599296" cy="2074460"/>
          </a:xfrm>
          <a:prstGeom prst="rect">
            <a:avLst/>
          </a:prstGeom>
        </p:spPr>
        <p:txBody>
          <a:bodyPr wrap="none" fromWordArt="1">
            <a:prstTxWarp prst="textPlain">
              <a:avLst>
                <a:gd name="adj" fmla="val 50000"/>
              </a:avLst>
            </a:prstTxWarp>
          </a:bodyPr>
          <a:lstStyle/>
          <a:p>
            <a:pPr algn="ctr" defTabSz="914400" rtl="1" eaLnBrk="0" fontAlgn="base" hangingPunct="0">
              <a:spcBef>
                <a:spcPct val="0"/>
              </a:spcBef>
              <a:spcAft>
                <a:spcPct val="0"/>
              </a:spcAft>
            </a:pPr>
            <a:r>
              <a:rPr lang="fa-IR" sz="3600" b="1" kern="10" dirty="0">
                <a:ln w="22225">
                  <a:solidFill>
                    <a:schemeClr val="accent2"/>
                  </a:solidFill>
                  <a:prstDash val="solid"/>
                </a:ln>
                <a:solidFill>
                  <a:schemeClr val="accent2">
                    <a:lumMod val="40000"/>
                    <a:lumOff val="60000"/>
                  </a:schemeClr>
                </a:solidFill>
                <a:latin typeface="Arial" panose="020B0604020202020204" pitchFamily="34" charset="0"/>
                <a:cs typeface="B Titr" panose="00000700000000000000" pitchFamily="2" charset="-78"/>
              </a:rPr>
              <a:t>خدا قوت</a:t>
            </a:r>
            <a:endParaRPr lang="en-US" sz="3600" b="1" kern="10" dirty="0">
              <a:ln w="22225">
                <a:solidFill>
                  <a:schemeClr val="accent2"/>
                </a:solidFill>
                <a:prstDash val="solid"/>
              </a:ln>
              <a:solidFill>
                <a:schemeClr val="accent2">
                  <a:lumMod val="40000"/>
                  <a:lumOff val="60000"/>
                </a:schemeClr>
              </a:solidFill>
              <a:latin typeface="Arial" panose="020B0604020202020204" pitchFamily="34" charset="0"/>
              <a:cs typeface="B Titr" panose="00000700000000000000" pitchFamily="2" charset="-78"/>
            </a:endParaRPr>
          </a:p>
        </p:txBody>
      </p:sp>
      <p:pic>
        <p:nvPicPr>
          <p:cNvPr id="45059" name="Picture 3" descr="418542_345572762154083_100001040870113_1004198_1952723624_n.jpg">
            <a:extLst>
              <a:ext uri="{FF2B5EF4-FFF2-40B4-BE49-F238E27FC236}">
                <a16:creationId xmlns:a16="http://schemas.microsoft.com/office/drawing/2014/main" id="{1D06B58D-A475-469B-7F94-C94BABE0EC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1912" y="0"/>
            <a:ext cx="7390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Left Arrow 4">
            <a:extLst>
              <a:ext uri="{FF2B5EF4-FFF2-40B4-BE49-F238E27FC236}">
                <a16:creationId xmlns:a16="http://schemas.microsoft.com/office/drawing/2014/main" id="{4C14A8F8-AC5C-A7F0-2A9A-06B343C09A9D}"/>
              </a:ext>
            </a:extLst>
          </p:cNvPr>
          <p:cNvSpPr>
            <a:spLocks noChangeArrowheads="1"/>
          </p:cNvSpPr>
          <p:nvPr/>
        </p:nvSpPr>
        <p:spPr bwMode="auto">
          <a:xfrm rot="19518323">
            <a:off x="8121651" y="2946401"/>
            <a:ext cx="2054225" cy="671513"/>
          </a:xfrm>
          <a:prstGeom prst="leftArrow">
            <a:avLst>
              <a:gd name="adj1" fmla="val 50000"/>
              <a:gd name="adj2" fmla="val 50107"/>
            </a:avLst>
          </a:prstGeom>
          <a:solidFill>
            <a:srgbClr val="FFFF00"/>
          </a:solidFill>
          <a:ln w="9525" algn="ctr">
            <a:solidFill>
              <a:schemeClr val="tx1"/>
            </a:solidFill>
            <a:round/>
            <a:headEnd/>
            <a:tailEnd/>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a:solidFill>
                <a:srgbClr val="000000"/>
              </a:solidFill>
            </a:endParaRPr>
          </a:p>
        </p:txBody>
      </p:sp>
    </p:spTree>
  </p:cSld>
  <p:clrMapOvr>
    <a:masterClrMapping/>
  </p:clrMapOvr>
  <p:transition>
    <p:strips/>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Organic</Template>
  <TotalTime>860</TotalTime>
  <Words>9933</Words>
  <Application>Microsoft Office PowerPoint</Application>
  <PresentationFormat>Widescreen</PresentationFormat>
  <Paragraphs>1085</Paragraphs>
  <Slides>94</Slides>
  <Notes>0</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94</vt:i4>
      </vt:variant>
    </vt:vector>
  </HeadingPairs>
  <TitlesOfParts>
    <vt:vector size="118" baseType="lpstr">
      <vt:lpstr>Arial</vt:lpstr>
      <vt:lpstr>B Jadid</vt:lpstr>
      <vt:lpstr>B Karim</vt:lpstr>
      <vt:lpstr>B Koodak</vt:lpstr>
      <vt:lpstr>B Lotus</vt:lpstr>
      <vt:lpstr>B Mitra</vt:lpstr>
      <vt:lpstr>B Nazanin</vt:lpstr>
      <vt:lpstr>B Tehran</vt:lpstr>
      <vt:lpstr>B Titr</vt:lpstr>
      <vt:lpstr>B Yagut</vt:lpstr>
      <vt:lpstr>B Zar</vt:lpstr>
      <vt:lpstr>Calibri</vt:lpstr>
      <vt:lpstr>Garamond</vt:lpstr>
      <vt:lpstr>IRANSansXFaNum-Black</vt:lpstr>
      <vt:lpstr>IRANSansXFaNum-ExtraBold</vt:lpstr>
      <vt:lpstr>IRANSansXFaNum-Medium</vt:lpstr>
      <vt:lpstr>IRANSansXFaNum-Regular</vt:lpstr>
      <vt:lpstr>Times New Roman</vt:lpstr>
      <vt:lpstr>Vazir</vt:lpstr>
      <vt:lpstr>wMitra</vt:lpstr>
      <vt:lpstr>wMitra-Bold</vt:lpstr>
      <vt:lpstr>wMitra-SemiBold</vt:lpstr>
      <vt:lpstr>Organic</vt:lpstr>
      <vt:lpstr>Default Design</vt:lpstr>
      <vt:lpstr>PowerPoint Presentation</vt:lpstr>
      <vt:lpstr>کارگاه سرطان روده بزرگ (کولورکتال)</vt:lpstr>
      <vt:lpstr>PowerPoint Presentation</vt:lpstr>
      <vt:lpstr>هدف از اجرای این برنامه:</vt:lpstr>
      <vt:lpstr>مقدمه</vt:lpstr>
      <vt:lpstr>PowerPoint Presentation</vt:lpstr>
      <vt:lpstr>مهمترین دلایل برای افزایش بروز سرطان در ایران و جهان عبارتند از: </vt:lpstr>
      <vt:lpstr>PowerPoint Presentation</vt:lpstr>
      <vt:lpstr>PowerPoint Presentation</vt:lpstr>
      <vt:lpstr>PowerPoint Presentation</vt:lpstr>
      <vt:lpstr>5 سرطان شایع کشور بر اساس گزارشات کشوری</vt:lpstr>
      <vt:lpstr>PowerPoint Presentation</vt:lpstr>
      <vt:lpstr>PowerPoint Presentation</vt:lpstr>
      <vt:lpstr>PowerPoint Presentation</vt:lpstr>
      <vt:lpstr>PowerPoint Presentation</vt:lpstr>
      <vt:lpstr>PowerPoint Presentation</vt:lpstr>
      <vt:lpstr>علل ایجاد سرطان</vt:lpstr>
      <vt:lpstr>PowerPoint Presentation</vt:lpstr>
      <vt:lpstr>PowerPoint Presentation</vt:lpstr>
      <vt:lpstr>PowerPoint Presentation</vt:lpstr>
      <vt:lpstr>اصول خود مراقبتی برای پیشگیری و تشخیص زودهنگام سرطان روده بزرگ</vt:lpstr>
      <vt:lpstr>PowerPoint Presentation</vt:lpstr>
      <vt:lpstr>عوامل خطر سرطان روده بزرگ و پیشگیری از آن </vt:lpstr>
      <vt:lpstr>عوامل خطر سرطان روده بزرگ را می توان به دو دسته غیرقابل اصلاح و قابل اصلاح تقسیم کرد.  عوامل غیرقابل اصلاح عبارتند از:</vt:lpstr>
      <vt:lpstr>PowerPoint Presentation</vt:lpstr>
      <vt:lpstr>PowerPoint Presentation</vt:lpstr>
      <vt:lpstr>PowerPoint Presentation</vt:lpstr>
      <vt:lpstr>بیماری التهابی روده(IBD):Inflammatory bowel disease </vt:lpstr>
      <vt:lpstr>سابقه فردی پولیپ های آدنوماتوز: </vt:lpstr>
      <vt:lpstr>PowerPoint Presentation</vt:lpstr>
      <vt:lpstr>عوامل خطر قابل اصلاح مرتبط با شیوه زندگی</vt:lpstr>
      <vt:lpstr>PowerPoint Presentation</vt:lpstr>
      <vt:lpstr>PowerPoint Presentation</vt:lpstr>
      <vt:lpstr>PowerPoint Presentation</vt:lpstr>
      <vt:lpstr>علایم پولیپ و سرطان روده بزرگ و تشخیص زودهنگام آنها</vt:lpstr>
      <vt:lpstr>مهم ترین علایم مشکوک سرطان روده بزرگ عبارتند از: </vt:lpstr>
      <vt:lpstr>PowerPoint Presentation</vt:lpstr>
      <vt:lpstr>شیوه های تشخیص زودهنگام و غربالگری سرطان روده بزرگ</vt:lpstr>
      <vt:lpstr>الف  آزمایش خون مخفی در مدفوع به روش ایمونوشیمی(IFOBT  یا FIT)</vt:lpstr>
      <vt:lpstr>ب  کولونوسکوپی</vt:lpstr>
      <vt:lpstr>برنامه تشخیص زودهنگام و غربالگری سرطان روده بزرگ در ایران: سطح یک</vt:lpstr>
      <vt:lpstr>برنامه تشخیص زودهنگام و غربالگری سرطان روده بزرگ در ایران: سطح دو</vt:lpstr>
      <vt:lpstr>PowerPoint Presentation</vt:lpstr>
      <vt:lpstr>برنامه تشخیص و درمان سرطان روده بزرگ در ایران: سطح سه</vt:lpstr>
      <vt:lpstr>PowerPoint Presentation</vt:lpstr>
      <vt:lpstr>PowerPoint Presentation</vt:lpstr>
      <vt:lpstr>بر اساس این دستورالعمل، وظایف بهورز/مراقب سلامت شامل مراحل زیر می باشد:</vt:lpstr>
      <vt:lpstr>شرح حال</vt:lpstr>
      <vt:lpstr>ارزیابی سوابق پزشکی</vt:lpstr>
      <vt:lpstr>انجام آزمایش </vt:lpstr>
      <vt:lpstr>تصمیم گیری و اقدام </vt:lpstr>
      <vt:lpstr>پیگیری و مراقبت بیماران </vt:lpstr>
      <vt:lpstr>PowerPoint Presentation</vt:lpstr>
      <vt:lpstr>PowerPoint Presentation</vt:lpstr>
      <vt:lpstr>دستورالعمل ویژه پزشک شبکه</vt:lpstr>
      <vt:lpstr>طبقه بندی و سیر مراقبت بیماران</vt:lpstr>
      <vt:lpstr>PowerPoint Presentation</vt:lpstr>
      <vt:lpstr>PowerPoint Presentation</vt:lpstr>
      <vt:lpstr>ب- تعیین سیر مراقبت بیمار (تعیین اقدامات و توالی آنها)</vt:lpstr>
      <vt:lpstr>چه افرادی نیازمند کولونوسکوپی اولیه (تعیین وقت در پایان همین ویزیت) هستند؟ </vt:lpstr>
      <vt:lpstr> افرادی که ممکن است در همین ویزیت، نیاز باشد برای تعیین وقت کولونوسکوپی آنها اقدام شود: </vt:lpstr>
      <vt:lpstr> چه افرادی نیازمند مشاورۀ ژنتیک هستند؟ </vt:lpstr>
      <vt:lpstr> چه افرادی نیازمند ویزیت متخصص گوارش هستند؟ </vt:lpstr>
      <vt:lpstr> زمان و نحوۀ پیگیری فرد در آینده چه خواهد بود؟ </vt:lpstr>
      <vt:lpstr>PowerPoint Presentation</vt:lpstr>
      <vt:lpstr>ج- آموزش</vt:lpstr>
      <vt:lpstr> تستFIT  مثبت </vt:lpstr>
      <vt:lpstr> فرد علامت دار </vt:lpstr>
      <vt:lpstr>گا م های ارزیابی و تصمیم گیری در خصوص طبقه بندی بیماران بر اساس علائم و نشانه ها به شرح زیر است:</vt:lpstr>
      <vt:lpstr>PowerPoint Presentation</vt:lpstr>
      <vt:lpstr> 2. معاینه </vt:lpstr>
      <vt:lpstr> 3. بررسی چارت ارزیابی خطر </vt:lpstr>
      <vt:lpstr>4. تصمیم گیری</vt:lpstr>
      <vt:lpstr>PowerPoint Presentation</vt:lpstr>
      <vt:lpstr>PowerPoint Presentation</vt:lpstr>
      <vt:lpstr>PowerPoint Presentation</vt:lpstr>
      <vt:lpstr>PowerPoint Presentation</vt:lpstr>
      <vt:lpstr>سابقه فردی مثبت</vt:lpstr>
      <vt:lpstr>PowerPoint Presentation</vt:lpstr>
      <vt:lpstr>2. ارزیابی نتیجه کولونوسکوپی قبلی</vt:lpstr>
      <vt:lpstr>• بر اساس سه معیار بالا، سه نوع پولیپ قراردادی زیر وجود دارد: </vt:lpstr>
      <vt:lpstr> بیماران به سه منظور زیر از سطح پزشک شبکه به پزشک متخصص گوارش ارجاع می گردند: </vt:lpstr>
      <vt:lpstr>دستورالعمل انجام آزمایش FIT</vt:lpstr>
      <vt:lpstr>محتویات و شرایط نگهداری کیت FIT</vt:lpstr>
      <vt:lpstr>نمونه گیری توسط بیمار(مراجعه کننده)</vt:lpstr>
      <vt:lpstr>PowerPoint Presentation</vt:lpstr>
      <vt:lpstr>PowerPoint Presentation</vt:lpstr>
      <vt:lpstr>شیوه انجام آزمایش توسط بهورز یا مراقب سلامت</vt:lpstr>
      <vt:lpstr>PowerPoint Presentation</vt:lpstr>
      <vt:lpstr>PowerPoint Presentation</vt:lpstr>
      <vt:lpstr>PowerPoint Presentation</vt:lpstr>
      <vt:lpstr>اصول ایمنی در انجام آزمایش های تشخیص سریع</vt:lpstr>
      <vt:lpstr>کولونوسکوپی چیست؟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مجید معرفتی</dc:creator>
  <cp:lastModifiedBy>sarma</cp:lastModifiedBy>
  <cp:revision>55</cp:revision>
  <dcterms:created xsi:type="dcterms:W3CDTF">2023-10-05T07:33:42Z</dcterms:created>
  <dcterms:modified xsi:type="dcterms:W3CDTF">2023-11-04T10:43:44Z</dcterms:modified>
</cp:coreProperties>
</file>